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media/image12.jpg" ContentType="image/png"/>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8" r:id="rId5"/>
    <p:sldMasterId id="2147484677" r:id="rId6"/>
  </p:sldMasterIdLst>
  <p:notesMasterIdLst>
    <p:notesMasterId r:id="rId62"/>
  </p:notesMasterIdLst>
  <p:handoutMasterIdLst>
    <p:handoutMasterId r:id="rId63"/>
  </p:handoutMasterIdLst>
  <p:sldIdLst>
    <p:sldId id="1895" r:id="rId7"/>
    <p:sldId id="324" r:id="rId8"/>
    <p:sldId id="1843" r:id="rId9"/>
    <p:sldId id="1871" r:id="rId10"/>
    <p:sldId id="4001" r:id="rId11"/>
    <p:sldId id="1861" r:id="rId12"/>
    <p:sldId id="1822" r:id="rId13"/>
    <p:sldId id="1823" r:id="rId14"/>
    <p:sldId id="3980" r:id="rId15"/>
    <p:sldId id="3981" r:id="rId16"/>
    <p:sldId id="1876" r:id="rId17"/>
    <p:sldId id="1880" r:id="rId18"/>
    <p:sldId id="1883" r:id="rId19"/>
    <p:sldId id="3976" r:id="rId20"/>
    <p:sldId id="2019" r:id="rId21"/>
    <p:sldId id="342" r:id="rId22"/>
    <p:sldId id="484" r:id="rId23"/>
    <p:sldId id="1898" r:id="rId24"/>
    <p:sldId id="3984" r:id="rId25"/>
    <p:sldId id="3985" r:id="rId26"/>
    <p:sldId id="3986" r:id="rId27"/>
    <p:sldId id="3983" r:id="rId28"/>
    <p:sldId id="1885" r:id="rId29"/>
    <p:sldId id="3975" r:id="rId30"/>
    <p:sldId id="1888" r:id="rId31"/>
    <p:sldId id="1890" r:id="rId32"/>
    <p:sldId id="1889" r:id="rId33"/>
    <p:sldId id="3977" r:id="rId34"/>
    <p:sldId id="1863" r:id="rId35"/>
    <p:sldId id="494" r:id="rId36"/>
    <p:sldId id="1878" r:id="rId37"/>
    <p:sldId id="384" r:id="rId38"/>
    <p:sldId id="1855" r:id="rId39"/>
    <p:sldId id="488" r:id="rId40"/>
    <p:sldId id="3982" r:id="rId41"/>
    <p:sldId id="3978" r:id="rId42"/>
    <p:sldId id="1660" r:id="rId43"/>
    <p:sldId id="479" r:id="rId44"/>
    <p:sldId id="461" r:id="rId45"/>
    <p:sldId id="1892" r:id="rId46"/>
    <p:sldId id="3989" r:id="rId47"/>
    <p:sldId id="4000" r:id="rId48"/>
    <p:sldId id="3988" r:id="rId49"/>
    <p:sldId id="3999" r:id="rId50"/>
    <p:sldId id="3990" r:id="rId51"/>
    <p:sldId id="3991" r:id="rId52"/>
    <p:sldId id="3992" r:id="rId53"/>
    <p:sldId id="3993" r:id="rId54"/>
    <p:sldId id="3994" r:id="rId55"/>
    <p:sldId id="3995" r:id="rId56"/>
    <p:sldId id="3996" r:id="rId57"/>
    <p:sldId id="3997" r:id="rId58"/>
    <p:sldId id="3998" r:id="rId59"/>
    <p:sldId id="1848" r:id="rId60"/>
    <p:sldId id="3987" r:id="rId6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324"/>
            <p14:sldId id="1843"/>
            <p14:sldId id="1871"/>
            <p14:sldId id="4001"/>
            <p14:sldId id="1861"/>
            <p14:sldId id="1822"/>
            <p14:sldId id="1823"/>
            <p14:sldId id="3980"/>
            <p14:sldId id="3981"/>
            <p14:sldId id="1876"/>
            <p14:sldId id="1880"/>
            <p14:sldId id="1883"/>
            <p14:sldId id="3976"/>
            <p14:sldId id="2019"/>
            <p14:sldId id="342"/>
            <p14:sldId id="484"/>
            <p14:sldId id="1898"/>
            <p14:sldId id="3984"/>
            <p14:sldId id="3985"/>
            <p14:sldId id="3986"/>
            <p14:sldId id="3983"/>
            <p14:sldId id="1885"/>
          </p14:sldIdLst>
        </p14:section>
        <p14:section name="ReverseDSC" id="{311F654B-9FC7-497B-BB10-C97961284DD2}">
          <p14:sldIdLst>
            <p14:sldId id="3975"/>
            <p14:sldId id="1888"/>
            <p14:sldId id="1890"/>
            <p14:sldId id="1889"/>
            <p14:sldId id="3977"/>
          </p14:sldIdLst>
        </p14:section>
        <p14:section name="Azure Automation" id="{9DB58BAF-1344-4AA7-9642-FA0C95D5FC5C}">
          <p14:sldIdLst>
            <p14:sldId id="1863"/>
            <p14:sldId id="494"/>
            <p14:sldId id="1878"/>
            <p14:sldId id="384"/>
            <p14:sldId id="1855"/>
            <p14:sldId id="488"/>
            <p14:sldId id="3982"/>
          </p14:sldIdLst>
        </p14:section>
        <p14:section name="Azure DevOPS" id="{6A32EC01-E33B-4C98-9FD6-C2B51BB5AC78}">
          <p14:sldIdLst>
            <p14:sldId id="3978"/>
            <p14:sldId id="1660"/>
            <p14:sldId id="479"/>
            <p14:sldId id="461"/>
            <p14:sldId id="1892"/>
          </p14:sldIdLst>
        </p14:section>
        <p14:section name="Roadmap" id="{6C09CE84-2A22-4D62-A07F-973B74C4E701}">
          <p14:sldIdLst>
            <p14:sldId id="3989"/>
            <p14:sldId id="4000"/>
            <p14:sldId id="3988"/>
            <p14:sldId id="3999"/>
            <p14:sldId id="3990"/>
            <p14:sldId id="3991"/>
            <p14:sldId id="3992"/>
            <p14:sldId id="3993"/>
            <p14:sldId id="3994"/>
            <p14:sldId id="3995"/>
            <p14:sldId id="3996"/>
            <p14:sldId id="3997"/>
            <p14:sldId id="3998"/>
          </p14:sldIdLst>
        </p14:section>
        <p14:section name="Outro" id="{CE18F531-8D47-4791-8D82-51A163BAEC53}">
          <p14:sldIdLst>
            <p14:sldId id="1848"/>
            <p14:sldId id="39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Nik Charlebois" initials="NC" lastIdx="5" clrIdx="4">
    <p:extLst>
      <p:ext uri="{19B8F6BF-5375-455C-9EA6-DF929625EA0E}">
        <p15:presenceInfo xmlns:p15="http://schemas.microsoft.com/office/powerpoint/2012/main" userId="S::nicharl@microsoft.com::3b3d6d36-0094-4904-893b-6a292e2ae079" providerId="AD"/>
      </p:ext>
    </p:extLst>
  </p:cmAuthor>
  <p:cmAuthor id="5" name="Thorsten Loeschmann" initials="TL" lastIdx="4" clrIdx="5">
    <p:extLst>
      <p:ext uri="{19B8F6BF-5375-455C-9EA6-DF929625EA0E}">
        <p15:presenceInfo xmlns:p15="http://schemas.microsoft.com/office/powerpoint/2012/main" userId="Thorsten Loes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36" y="135"/>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2/19/2020 3:27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2/19/2020 3:26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524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99292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24</a:t>
            </a:fld>
            <a:endParaRPr lang="en-US"/>
          </a:p>
        </p:txBody>
      </p:sp>
    </p:spTree>
    <p:extLst>
      <p:ext uri="{BB962C8B-B14F-4D97-AF65-F5344CB8AC3E}">
        <p14:creationId xmlns:p14="http://schemas.microsoft.com/office/powerpoint/2010/main" val="219134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3:26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3:26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413528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379371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3:26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41</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3:26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54</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3:26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2/19/2020 3:26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2/19/2020 3:26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a:t>
            </a:r>
            <a:r>
              <a:rPr lang="en-US"/>
              <a:t>whatever you </a:t>
            </a:r>
            <a:r>
              <a:rPr lang="en-US" dirty="0"/>
              <a:t>need to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2/19/2020 3:26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9723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3:26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34020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jp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16.png"/><Relationship Id="rId12"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45679913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187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270446415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4248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30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2/19/2020</a:t>
            </a:fld>
            <a:endParaRPr lang="en-US"/>
          </a:p>
        </p:txBody>
      </p:sp>
      <p:sp>
        <p:nvSpPr>
          <p:cNvPr id="9" name="Footer Placeholder 8"/>
          <p:cNvSpPr>
            <a:spLocks noGrp="1"/>
          </p:cNvSpPr>
          <p:nvPr>
            <p:ph type="ftr" sz="quarter" idx="11"/>
          </p:nvPr>
        </p:nvSpPr>
        <p:spPr>
          <a:xfrm>
            <a:off x="3869268" y="6356350"/>
            <a:ext cx="5911517" cy="365125"/>
          </a:xfrm>
          <a:prstGeom prst="rect">
            <a:avLst/>
          </a:prstGeom>
        </p:spPr>
        <p:txBody>
          <a:bodyPr/>
          <a:lstStyle/>
          <a:p>
            <a:endParaRPr lang="en-US"/>
          </a:p>
        </p:txBody>
      </p:sp>
      <p:sp>
        <p:nvSpPr>
          <p:cNvPr id="10" name="Slide Number Placeholder 9"/>
          <p:cNvSpPr>
            <a:spLocks noGrp="1"/>
          </p:cNvSpPr>
          <p:nvPr>
            <p:ph type="sldNum" sz="quarter" idx="12"/>
          </p:nvPr>
        </p:nvSpPr>
        <p:spPr>
          <a:xfrm>
            <a:off x="10634135" y="6356350"/>
            <a:ext cx="1530927" cy="365125"/>
          </a:xfrm>
          <a:prstGeom prst="rect">
            <a:avLst/>
          </a:prstGeom>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74760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4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43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36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212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415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2031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9761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2395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62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9916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985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1472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6578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70058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8996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18707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5059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43885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461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026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372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65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2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76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9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851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7748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245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4289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18112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6940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0.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theme" Target="../theme/theme3.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image" Target="../media/image26.emf"/><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 id="2147484715" r:id="rId30"/>
    <p:sldLayoutId id="2147484716" r:id="rId3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24">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 id="2147484712" r:id="rId17"/>
    <p:sldLayoutId id="2147484713" r:id="rId18"/>
    <p:sldLayoutId id="2147484714" r:id="rId19"/>
    <p:sldLayoutId id="2147484653" r:id="rId20"/>
    <p:sldLayoutId id="2147484655" r:id="rId21"/>
    <p:sldLayoutId id="2147484676" r:id="rId2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8588882"/>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 id="2147484704" r:id="rId27"/>
    <p:sldLayoutId id="2147484705" r:id="rId28"/>
    <p:sldLayoutId id="2147484706" r:id="rId29"/>
    <p:sldLayoutId id="2147484707" r:id="rId30"/>
    <p:sldLayoutId id="2147484708" r:id="rId31"/>
    <p:sldLayoutId id="2147484709" r:id="rId32"/>
    <p:sldLayoutId id="214748471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hyperlink" Target="http://powershellgallery.com/" TargetMode="External"/><Relationship Id="rId2" Type="http://schemas.openxmlformats.org/officeDocument/2006/relationships/image" Target="../media/image43.jpe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png"/><Relationship Id="rId7"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image" Target="../media/image50.jpg"/><Relationship Id="rId7" Type="http://schemas.openxmlformats.org/officeDocument/2006/relationships/image" Target="../media/image54.jp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3.jpg"/><Relationship Id="rId11" Type="http://schemas.openxmlformats.org/officeDocument/2006/relationships/image" Target="../media/image57.png"/><Relationship Id="rId5" Type="http://schemas.openxmlformats.org/officeDocument/2006/relationships/image" Target="../media/image52.jpg"/><Relationship Id="rId10" Type="http://schemas.openxmlformats.org/officeDocument/2006/relationships/image" Target="../media/image36.png"/><Relationship Id="rId4" Type="http://schemas.openxmlformats.org/officeDocument/2006/relationships/image" Target="../media/image51.jpg"/><Relationship Id="rId9" Type="http://schemas.openxmlformats.org/officeDocument/2006/relationships/image" Target="../media/image56.png"/><Relationship Id="rId1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0.jpg"/><Relationship Id="rId7" Type="http://schemas.openxmlformats.org/officeDocument/2006/relationships/image" Target="../media/image51.jp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53.jpg"/><Relationship Id="rId5" Type="http://schemas.openxmlformats.org/officeDocument/2006/relationships/image" Target="../media/image56.png"/><Relationship Id="rId4" Type="http://schemas.openxmlformats.org/officeDocument/2006/relationships/image" Target="../media/image52.jp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ka.ms/O365DSC" TargetMode="Externa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8.jp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6.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image" Target="../media/image83.jpeg"/><Relationship Id="rId5" Type="http://schemas.openxmlformats.org/officeDocument/2006/relationships/image" Target="../media/image72.png"/><Relationship Id="rId4" Type="http://schemas.openxmlformats.org/officeDocument/2006/relationships/image" Target="../media/image82.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5.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0.jpe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83.jpeg"/><Relationship Id="rId4" Type="http://schemas.openxmlformats.org/officeDocument/2006/relationships/image" Target="../media/image81.png"/><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5" Type="http://schemas.openxmlformats.org/officeDocument/2006/relationships/image" Target="../media/image102.gif"/><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5" Type="http://schemas.openxmlformats.org/officeDocument/2006/relationships/image" Target="../media/image102.gif"/><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6" Type="http://schemas.openxmlformats.org/officeDocument/2006/relationships/image" Target="../media/image103.gif"/><Relationship Id="rId5" Type="http://schemas.openxmlformats.org/officeDocument/2006/relationships/image" Target="../media/image102.gif"/><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6" Type="http://schemas.openxmlformats.org/officeDocument/2006/relationships/image" Target="../media/image103.gif"/><Relationship Id="rId5" Type="http://schemas.openxmlformats.org/officeDocument/2006/relationships/image" Target="../media/image102.gif"/><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4.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nikcharlebois.com/" TargetMode="External"/><Relationship Id="rId5" Type="http://schemas.openxmlformats.org/officeDocument/2006/relationships/hyperlink" Target="https://channel9.msdn.com/Series/SharePoint-Automation-with-DSC" TargetMode="External"/><Relationship Id="rId4" Type="http://schemas.openxmlformats.org/officeDocument/2006/relationships/hyperlink" Target="https://aka.ms/O365DSCVideo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CD2D96-F102-4395-9A45-9564552DB962}"/>
              </a:ext>
            </a:extLst>
          </p:cNvPr>
          <p:cNvPicPr>
            <a:picLocks noChangeAspect="1"/>
          </p:cNvPicPr>
          <p:nvPr/>
        </p:nvPicPr>
        <p:blipFill>
          <a:blip r:embed="rId2"/>
          <a:stretch>
            <a:fillRect/>
          </a:stretch>
        </p:blipFill>
        <p:spPr>
          <a:xfrm>
            <a:off x="649039" y="894253"/>
            <a:ext cx="11046320" cy="5523160"/>
          </a:xfrm>
          <a:prstGeom prst="rect">
            <a:avLst/>
          </a:prstGeom>
        </p:spPr>
      </p:pic>
      <p:sp>
        <p:nvSpPr>
          <p:cNvPr id="6" name="TextBox 5">
            <a:extLst>
              <a:ext uri="{FF2B5EF4-FFF2-40B4-BE49-F238E27FC236}">
                <a16:creationId xmlns:a16="http://schemas.microsoft.com/office/drawing/2014/main" id="{38CC0ECC-78BB-4E4F-B43B-48086F06093E}"/>
              </a:ext>
            </a:extLst>
          </p:cNvPr>
          <p:cNvSpPr txBox="1"/>
          <p:nvPr/>
        </p:nvSpPr>
        <p:spPr>
          <a:xfrm>
            <a:off x="330163" y="5401241"/>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pic>
        <p:nvPicPr>
          <p:cNvPr id="3" name="Picture 2">
            <a:extLst>
              <a:ext uri="{FF2B5EF4-FFF2-40B4-BE49-F238E27FC236}">
                <a16:creationId xmlns:a16="http://schemas.microsoft.com/office/drawing/2014/main" id="{84674736-AD19-4BAA-98B2-5905A0BD3377}"/>
              </a:ext>
            </a:extLst>
          </p:cNvPr>
          <p:cNvPicPr>
            <a:picLocks noChangeAspect="1"/>
          </p:cNvPicPr>
          <p:nvPr/>
        </p:nvPicPr>
        <p:blipFill>
          <a:blip r:embed="rId3"/>
          <a:stretch>
            <a:fillRect/>
          </a:stretch>
        </p:blipFill>
        <p:spPr>
          <a:xfrm>
            <a:off x="188395" y="5709591"/>
            <a:ext cx="3552825" cy="1047750"/>
          </a:xfrm>
          <a:prstGeom prst="rect">
            <a:avLst/>
          </a:prstGeom>
        </p:spPr>
      </p:pic>
      <p:sp>
        <p:nvSpPr>
          <p:cNvPr id="4" name="TextBox 3">
            <a:extLst>
              <a:ext uri="{FF2B5EF4-FFF2-40B4-BE49-F238E27FC236}">
                <a16:creationId xmlns:a16="http://schemas.microsoft.com/office/drawing/2014/main" id="{BFE2CBB9-6B51-46DA-AB08-AEC4C768B58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5" name="Picture 4" descr="See the source image">
            <a:extLst>
              <a:ext uri="{FF2B5EF4-FFF2-40B4-BE49-F238E27FC236}">
                <a16:creationId xmlns:a16="http://schemas.microsoft.com/office/drawing/2014/main" id="{470B9F54-E55C-45B1-BA31-3567268BE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9EC5CC-3F2B-4B25-B7D1-083FDCFDCBFB}"/>
              </a:ext>
            </a:extLst>
          </p:cNvPr>
          <p:cNvPicPr>
            <a:picLocks noChangeAspect="1"/>
          </p:cNvPicPr>
          <p:nvPr/>
        </p:nvPicPr>
        <p:blipFill>
          <a:blip r:embed="rId5"/>
          <a:stretch>
            <a:fillRect/>
          </a:stretch>
        </p:blipFill>
        <p:spPr>
          <a:xfrm>
            <a:off x="0" y="0"/>
            <a:ext cx="119429" cy="6858000"/>
          </a:xfrm>
          <a:prstGeom prst="rect">
            <a:avLst/>
          </a:prstGeom>
        </p:spPr>
      </p:pic>
      <p:sp>
        <p:nvSpPr>
          <p:cNvPr id="8" name="Title 1">
            <a:extLst>
              <a:ext uri="{FF2B5EF4-FFF2-40B4-BE49-F238E27FC236}">
                <a16:creationId xmlns:a16="http://schemas.microsoft.com/office/drawing/2014/main" id="{66C8E225-8AEB-4C0E-89B6-E31473A61950}"/>
              </a:ext>
            </a:extLst>
          </p:cNvPr>
          <p:cNvSpPr>
            <a:spLocks noGrp="1"/>
          </p:cNvSpPr>
          <p:nvPr>
            <p:ph type="title"/>
          </p:nvPr>
        </p:nvSpPr>
        <p:spPr>
          <a:xfrm>
            <a:off x="8244023" y="101089"/>
            <a:ext cx="9144000" cy="738664"/>
          </a:xfrm>
        </p:spPr>
        <p:txBody>
          <a:bodyPr/>
          <a:lstStyle/>
          <a:p>
            <a:r>
              <a:rPr lang="en-US" sz="4800" dirty="0"/>
              <a:t>Aka.ms/SPTC</a:t>
            </a:r>
          </a:p>
        </p:txBody>
      </p:sp>
    </p:spTree>
    <p:extLst>
      <p:ext uri="{BB962C8B-B14F-4D97-AF65-F5344CB8AC3E}">
        <p14:creationId xmlns:p14="http://schemas.microsoft.com/office/powerpoint/2010/main" val="112827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BE92695-523E-46BE-AD57-F2E40C4A79E0}"/>
              </a:ext>
            </a:extLst>
          </p:cNvPr>
          <p:cNvSpPr/>
          <p:nvPr/>
        </p:nvSpPr>
        <p:spPr bwMode="auto">
          <a:xfrm rot="16200000">
            <a:off x="3412455" y="-2086913"/>
            <a:ext cx="4967449" cy="10286783"/>
          </a:xfrm>
          <a:prstGeom prst="rtTriangle">
            <a:avLst/>
          </a:prstGeom>
          <a:solidFill>
            <a:srgbClr val="00B05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a:extLst>
              <a:ext uri="{FF2B5EF4-FFF2-40B4-BE49-F238E27FC236}">
                <a16:creationId xmlns:a16="http://schemas.microsoft.com/office/drawing/2014/main" id="{30F8C5AC-1BE6-455F-95E3-6C9EAE0CEFA1}"/>
              </a:ext>
            </a:extLst>
          </p:cNvPr>
          <p:cNvSpPr/>
          <p:nvPr/>
        </p:nvSpPr>
        <p:spPr bwMode="auto">
          <a:xfrm rot="16200000">
            <a:off x="2635909" y="182651"/>
            <a:ext cx="3490343" cy="7224765"/>
          </a:xfrm>
          <a:prstGeom prst="rtTriangle">
            <a:avLst/>
          </a:prstGeom>
          <a:solidFill>
            <a:srgbClr val="FFC00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D753072B-CB5E-4B5E-843B-70F3074022E9}"/>
              </a:ext>
            </a:extLst>
          </p:cNvPr>
          <p:cNvSpPr/>
          <p:nvPr/>
        </p:nvSpPr>
        <p:spPr bwMode="auto">
          <a:xfrm rot="16200000">
            <a:off x="1857162" y="2327974"/>
            <a:ext cx="2083575" cy="4340887"/>
          </a:xfrm>
          <a:prstGeom prst="rtTriangle">
            <a:avLst/>
          </a:prstGeom>
          <a:solidFill>
            <a:schemeClr val="accent1">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19283" y="428374"/>
            <a:ext cx="9144000" cy="553998"/>
          </a:xfrm>
        </p:spPr>
        <p:txBody>
          <a:bodyPr/>
          <a:lstStyle/>
          <a:p>
            <a:r>
              <a:rPr lang="en-CA" dirty="0"/>
              <a:t>Monitor Configuration Drifts</a:t>
            </a:r>
          </a:p>
        </p:txBody>
      </p:sp>
      <p:sp>
        <p:nvSpPr>
          <p:cNvPr id="8" name="check" title="Icon of a checkmark">
            <a:extLst>
              <a:ext uri="{FF2B5EF4-FFF2-40B4-BE49-F238E27FC236}">
                <a16:creationId xmlns:a16="http://schemas.microsoft.com/office/drawing/2014/main" id="{46C8E5EA-EEB5-4498-846E-C6162B8121B0}"/>
              </a:ext>
            </a:extLst>
          </p:cNvPr>
          <p:cNvSpPr>
            <a:spLocks noChangeAspect="1"/>
          </p:cNvSpPr>
          <p:nvPr/>
        </p:nvSpPr>
        <p:spPr bwMode="auto">
          <a:xfrm>
            <a:off x="3358041" y="4400102"/>
            <a:ext cx="813755" cy="57460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CCEB3F-F470-4A41-A149-AC0F360DDE1D}"/>
              </a:ext>
            </a:extLst>
          </p:cNvPr>
          <p:cNvSpPr txBox="1"/>
          <p:nvPr/>
        </p:nvSpPr>
        <p:spPr>
          <a:xfrm>
            <a:off x="2458713" y="5087515"/>
            <a:ext cx="2210637"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ApplyOnly</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96" title="Icon of a gear with a wrench">
            <a:extLst>
              <a:ext uri="{FF2B5EF4-FFF2-40B4-BE49-F238E27FC236}">
                <a16:creationId xmlns:a16="http://schemas.microsoft.com/office/drawing/2014/main" id="{00A3A51E-D3B2-428F-A0F6-AC30DB77CA7C}"/>
              </a:ext>
            </a:extLst>
          </p:cNvPr>
          <p:cNvSpPr>
            <a:spLocks noChangeAspect="1" noEditPoints="1"/>
          </p:cNvSpPr>
          <p:nvPr/>
        </p:nvSpPr>
        <p:spPr bwMode="auto">
          <a:xfrm>
            <a:off x="9062044" y="2969275"/>
            <a:ext cx="1392533" cy="128218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CD3B97CC-B3B5-4A39-A57D-070A69A0F006}"/>
              </a:ext>
            </a:extLst>
          </p:cNvPr>
          <p:cNvSpPr txBox="1"/>
          <p:nvPr/>
        </p:nvSpPr>
        <p:spPr>
          <a:xfrm>
            <a:off x="8216007" y="5050459"/>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ApplyAndAutocorrect</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A9B7BA5-F4AD-450A-9EFE-45A2456DB429}"/>
              </a:ext>
            </a:extLst>
          </p:cNvPr>
          <p:cNvSpPr txBox="1"/>
          <p:nvPr/>
        </p:nvSpPr>
        <p:spPr>
          <a:xfrm>
            <a:off x="1637880" y="5674069"/>
            <a:ext cx="3160207"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as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specified</a:t>
            </a: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done</a:t>
            </a:r>
            <a:endPar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 name="magnify" title="Icon of a magnifying glass">
            <a:extLst>
              <a:ext uri="{FF2B5EF4-FFF2-40B4-BE49-F238E27FC236}">
                <a16:creationId xmlns:a16="http://schemas.microsoft.com/office/drawing/2014/main" id="{EA652634-1400-48AB-887D-320FB65D6BDC}"/>
              </a:ext>
            </a:extLst>
          </p:cNvPr>
          <p:cNvSpPr>
            <a:spLocks noChangeAspect="1" noEditPoints="1"/>
          </p:cNvSpPr>
          <p:nvPr/>
        </p:nvSpPr>
        <p:spPr bwMode="auto">
          <a:xfrm>
            <a:off x="6352116" y="3817616"/>
            <a:ext cx="894534" cy="8436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1552CAE-FA4F-4706-BA23-A18A43A633E4}"/>
              </a:ext>
            </a:extLst>
          </p:cNvPr>
          <p:cNvSpPr txBox="1"/>
          <p:nvPr/>
        </p:nvSpPr>
        <p:spPr>
          <a:xfrm>
            <a:off x="5392444" y="5050460"/>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ApplyAndMonitor</a:t>
            </a:r>
            <a:endParaRPr kumimoji="0" lang="fr-CA"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760524E6-B921-4F07-923F-4DFBB4EE2034}"/>
              </a:ext>
            </a:extLst>
          </p:cNvPr>
          <p:cNvSpPr txBox="1"/>
          <p:nvPr/>
        </p:nvSpPr>
        <p:spPr>
          <a:xfrm>
            <a:off x="5312398" y="5674069"/>
            <a:ext cx="2565510"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and Log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9D79B00-2B29-42D4-B3FC-23CBA8239379}"/>
              </a:ext>
            </a:extLst>
          </p:cNvPr>
          <p:cNvSpPr txBox="1"/>
          <p:nvPr/>
        </p:nvSpPr>
        <p:spPr>
          <a:xfrm>
            <a:off x="7993463" y="5695566"/>
            <a:ext cx="297933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Log &amp; Fix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B4D0B3AA-9808-468C-A23B-BE63BEFC9F4E}"/>
              </a:ext>
            </a:extLst>
          </p:cNvPr>
          <p:cNvSpPr txBox="1"/>
          <p:nvPr/>
        </p:nvSpPr>
        <p:spPr>
          <a:xfrm rot="19910031">
            <a:off x="5305490" y="2174203"/>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+Monitor</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A37552CA-416F-4E0B-9F6A-6D358843ABC7}"/>
              </a:ext>
            </a:extLst>
          </p:cNvPr>
          <p:cNvSpPr txBox="1"/>
          <p:nvPr/>
        </p:nvSpPr>
        <p:spPr>
          <a:xfrm rot="19910031">
            <a:off x="8744685" y="517238"/>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+Fix</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500FB64B-0EC2-4006-B791-F9B2AC4E55F1}"/>
              </a:ext>
            </a:extLst>
          </p:cNvPr>
          <p:cNvSpPr txBox="1"/>
          <p:nvPr/>
        </p:nvSpPr>
        <p:spPr>
          <a:xfrm>
            <a:off x="5896179" y="3359744"/>
            <a:ext cx="303644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Default Setting</a:t>
            </a: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3ACE82C8-3E8D-4C26-A597-38AC4A709A6F}"/>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DB7CAFBB-09F5-446F-9416-B41A48D62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063FC0C-2796-4462-9C35-4A15D066D548}"/>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387848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0" grpId="0" animBg="1"/>
      <p:bldP spid="11" grpId="0"/>
      <p:bldP spid="15" grpId="0" animBg="1"/>
      <p:bldP spid="16" grpId="0"/>
      <p:bldP spid="18"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23516" y="406592"/>
            <a:ext cx="9144000" cy="553998"/>
          </a:xfrm>
        </p:spPr>
        <p:txBody>
          <a:bodyPr/>
          <a:lstStyle/>
          <a:p>
            <a:r>
              <a:rPr lang="en-CA" dirty="0"/>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380500" y="1338535"/>
            <a:ext cx="9027960" cy="2862322"/>
          </a:xfrm>
          <a:prstGeom prst="rect">
            <a:avLst/>
          </a:prstGeom>
          <a:noFill/>
        </p:spPr>
        <p:txBody>
          <a:bodyPr wrap="square" rtlCol="0">
            <a:spAutoFit/>
          </a:bodyPr>
          <a:lstStyle/>
          <a:p>
            <a:pPr marL="285750" indent="-285750">
              <a:buFontTx/>
              <a:buChar char="-"/>
            </a:pPr>
            <a:r>
              <a:rPr lang="en-CA" sz="2000" dirty="0"/>
              <a:t>DSC is not only about making sure that certain components are configured on a sever; </a:t>
            </a:r>
          </a:p>
          <a:p>
            <a:pPr marL="285750" indent="-285750">
              <a:buFontTx/>
              <a:buChar char="-"/>
            </a:pPr>
            <a:endParaRPr lang="en-CA" sz="2000" dirty="0"/>
          </a:p>
          <a:p>
            <a:pPr marL="285750" indent="-285750">
              <a:buFontTx/>
              <a:buChar char="-"/>
            </a:pPr>
            <a:r>
              <a:rPr lang="en-CA" sz="2000" dirty="0"/>
              <a:t>Most resources have a parameter </a:t>
            </a:r>
            <a:r>
              <a:rPr lang="en-CA" sz="2000" b="1" dirty="0"/>
              <a:t>Ensure </a:t>
            </a:r>
            <a:r>
              <a:rPr lang="en-CA" sz="2000" dirty="0"/>
              <a:t>exposed;</a:t>
            </a:r>
          </a:p>
          <a:p>
            <a:pPr marL="285750" indent="-285750">
              <a:buFontTx/>
              <a:buChar char="-"/>
            </a:pPr>
            <a:endParaRPr lang="en-CA" sz="2000" dirty="0"/>
          </a:p>
          <a:p>
            <a:pPr marL="285750" indent="-285750">
              <a:buFontTx/>
              <a:buChar char="-"/>
            </a:pPr>
            <a:r>
              <a:rPr lang="en-CA" sz="2000" dirty="0"/>
              <a:t>Setting </a:t>
            </a:r>
            <a:r>
              <a:rPr lang="en-CA" sz="2000" b="1" dirty="0"/>
              <a:t>Ensure = Absent </a:t>
            </a:r>
            <a:r>
              <a:rPr lang="en-CA" sz="2000" dirty="0"/>
              <a:t>makes sure that the specified component is </a:t>
            </a:r>
            <a:r>
              <a:rPr lang="en-CA" sz="2000" b="1" dirty="0"/>
              <a:t>NEVER</a:t>
            </a:r>
            <a:r>
              <a:rPr lang="en-CA" sz="2000" dirty="0"/>
              <a:t> configured on the server;</a:t>
            </a:r>
          </a:p>
          <a:p>
            <a:pPr marL="285750" indent="-285750">
              <a:buFontTx/>
              <a:buChar char="-"/>
            </a:pPr>
            <a:endParaRPr lang="en-CA" sz="2000" dirty="0"/>
          </a:p>
          <a:p>
            <a:pPr marL="285750" indent="-285750">
              <a:buFontTx/>
              <a:buChar char="-"/>
            </a:pPr>
            <a:r>
              <a:rPr lang="en-CA" sz="2000" dirty="0"/>
              <a:t>Hard to define all “non-config” scenarios….it’s actually impossible;</a:t>
            </a:r>
          </a:p>
        </p:txBody>
      </p:sp>
      <p:pic>
        <p:nvPicPr>
          <p:cNvPr id="3" name="Picture 2">
            <a:extLst>
              <a:ext uri="{FF2B5EF4-FFF2-40B4-BE49-F238E27FC236}">
                <a16:creationId xmlns:a16="http://schemas.microsoft.com/office/drawing/2014/main" id="{4D36E428-86C2-40BF-A05E-E96FB40B249F}"/>
              </a:ext>
            </a:extLst>
          </p:cNvPr>
          <p:cNvPicPr>
            <a:picLocks noChangeAspect="1"/>
          </p:cNvPicPr>
          <p:nvPr/>
        </p:nvPicPr>
        <p:blipFill>
          <a:blip r:embed="rId2"/>
          <a:stretch>
            <a:fillRect/>
          </a:stretch>
        </p:blipFill>
        <p:spPr>
          <a:xfrm>
            <a:off x="2974219" y="4336843"/>
            <a:ext cx="5438815" cy="2114565"/>
          </a:xfrm>
          <a:prstGeom prst="rect">
            <a:avLst/>
          </a:prstGeom>
        </p:spPr>
      </p:pic>
      <p:sp>
        <p:nvSpPr>
          <p:cNvPr id="4" name="TextBox 3">
            <a:extLst>
              <a:ext uri="{FF2B5EF4-FFF2-40B4-BE49-F238E27FC236}">
                <a16:creationId xmlns:a16="http://schemas.microsoft.com/office/drawing/2014/main" id="{4C07976D-633A-403F-8936-521253ABC473}"/>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7EBAAC1D-C1EE-4AF7-A9D9-9D8EF3DA8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8C3A2FD-CB65-4F8E-B21E-BE1DD720AE7A}"/>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9607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89" y="3241572"/>
            <a:ext cx="3182266" cy="3182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09731" y="434162"/>
            <a:ext cx="9144000" cy="553998"/>
          </a:xfrm>
        </p:spPr>
        <p:txBody>
          <a:bodyPr/>
          <a:lstStyle/>
          <a:p>
            <a:r>
              <a:rPr lang="en-CA" dirty="0"/>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3653005" y="2055190"/>
            <a:ext cx="8983175" cy="2308324"/>
          </a:xfrm>
          <a:prstGeom prst="rect">
            <a:avLst/>
          </a:prstGeom>
          <a:noFill/>
        </p:spPr>
        <p:txBody>
          <a:bodyPr wrap="square" rtlCol="0">
            <a:spAutoFit/>
          </a:bodyPr>
          <a:lstStyle/>
          <a:p>
            <a:pPr marL="285750" indent="-285750">
              <a:buFontTx/>
              <a:buChar char="-"/>
            </a:pPr>
            <a:r>
              <a:rPr lang="en-CA" sz="2400" dirty="0"/>
              <a:t>Macro components that extend the reach of DSC (e.g. </a:t>
            </a:r>
            <a:r>
              <a:rPr lang="en-CA" sz="2400" dirty="0" err="1"/>
              <a:t>SharePointDSC</a:t>
            </a:r>
            <a:r>
              <a:rPr lang="en-CA" sz="2400" dirty="0"/>
              <a:t>, </a:t>
            </a:r>
            <a:r>
              <a:rPr lang="en-CA" sz="2400" dirty="0" err="1"/>
              <a:t>SQLServerDSC</a:t>
            </a:r>
            <a:r>
              <a:rPr lang="en-CA" sz="2400" dirty="0"/>
              <a:t>, etc.) </a:t>
            </a:r>
          </a:p>
          <a:p>
            <a:pPr marL="285750" indent="-285750">
              <a:buFontTx/>
              <a:buChar char="-"/>
            </a:pPr>
            <a:endParaRPr lang="en-CA" sz="2400" dirty="0"/>
          </a:p>
          <a:p>
            <a:pPr marL="285750" indent="-285750">
              <a:buFontTx/>
              <a:buChar char="-"/>
            </a:pPr>
            <a:r>
              <a:rPr lang="en-CA" sz="2400" dirty="0"/>
              <a:t>All available on the PowerShell Gallery (</a:t>
            </a:r>
            <a:r>
              <a:rPr lang="en-CA" sz="2400" dirty="0">
                <a:hlinkClick r:id="rId3"/>
              </a:rPr>
              <a:t>http://PowerShellGallery.com</a:t>
            </a:r>
            <a:r>
              <a:rPr lang="en-CA" sz="2400" dirty="0"/>
              <a:t>)</a:t>
            </a:r>
          </a:p>
          <a:p>
            <a:pPr marL="285750" indent="-285750">
              <a:buFontTx/>
              <a:buChar char="-"/>
            </a:pPr>
            <a:endParaRPr lang="en-CA" sz="2400" dirty="0"/>
          </a:p>
        </p:txBody>
      </p:sp>
      <p:sp>
        <p:nvSpPr>
          <p:cNvPr id="3" name="TextBox 2">
            <a:extLst>
              <a:ext uri="{FF2B5EF4-FFF2-40B4-BE49-F238E27FC236}">
                <a16:creationId xmlns:a16="http://schemas.microsoft.com/office/drawing/2014/main" id="{54A41921-5011-41E5-AE28-7FEB7C8D3DBE}"/>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BB54F5C0-B4F1-4362-A45B-9A7875C07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253459-79DB-46C2-B149-960ABEE0D4A3}"/>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254434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title"/>
          </p:nvPr>
        </p:nvSpPr>
        <p:spPr/>
        <p:txBody>
          <a:bodyPr/>
          <a:lstStyle/>
          <a:p>
            <a:r>
              <a:rPr lang="en-CA">
                <a:solidFill>
                  <a:schemeClr val="tx1"/>
                </a:solidFill>
              </a:rPr>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body" sz="quarter" idx="12"/>
          </p:nvPr>
        </p:nvSpPr>
        <p:spPr>
          <a:xfrm>
            <a:off x="613046" y="3533776"/>
            <a:ext cx="9144000" cy="307777"/>
          </a:xfrm>
        </p:spPr>
        <p:txBody>
          <a:bodyPr/>
          <a:lstStyle/>
          <a:p>
            <a:r>
              <a:rPr lang="en-CA" dirty="0">
                <a:solidFill>
                  <a:schemeClr val="tx1"/>
                </a:solidFill>
              </a:rPr>
              <a:t>Basic DSC</a:t>
            </a:r>
          </a:p>
        </p:txBody>
      </p:sp>
      <p:sp>
        <p:nvSpPr>
          <p:cNvPr id="2" name="TextBox 1">
            <a:extLst>
              <a:ext uri="{FF2B5EF4-FFF2-40B4-BE49-F238E27FC236}">
                <a16:creationId xmlns:a16="http://schemas.microsoft.com/office/drawing/2014/main" id="{E34045D4-F236-441B-B3B8-1E4ADC0E1DC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00675F95-DAF2-41DC-87C7-4E427C120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4CAE3B1-F20E-4024-B983-97CA88EDF375}"/>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212765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6016" y="3239305"/>
            <a:ext cx="9144000" cy="553998"/>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Office365DSC</a:t>
            </a:r>
          </a:p>
        </p:txBody>
      </p:sp>
      <p:sp>
        <p:nvSpPr>
          <p:cNvPr id="4" name="TextBox 3">
            <a:extLst>
              <a:ext uri="{FF2B5EF4-FFF2-40B4-BE49-F238E27FC236}">
                <a16:creationId xmlns:a16="http://schemas.microsoft.com/office/drawing/2014/main" id="{146E35F6-19C1-4F83-85E8-3FE421590339}"/>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395EBBD9-2B55-461D-A4C0-8AF31FC77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34930F-642C-4D2D-8E01-95E7F3BCFFF2}"/>
              </a:ext>
            </a:extLst>
          </p:cNvPr>
          <p:cNvPicPr>
            <a:picLocks noChangeAspect="1"/>
          </p:cNvPicPr>
          <p:nvPr/>
        </p:nvPicPr>
        <p:blipFill>
          <a:blip r:embed="rId4"/>
          <a:stretch>
            <a:fillRect/>
          </a:stretch>
        </p:blipFill>
        <p:spPr>
          <a:xfrm>
            <a:off x="497067" y="2801830"/>
            <a:ext cx="1428949" cy="1428949"/>
          </a:xfrm>
          <a:prstGeom prst="rect">
            <a:avLst/>
          </a:prstGeom>
        </p:spPr>
      </p:pic>
      <p:pic>
        <p:nvPicPr>
          <p:cNvPr id="10" name="Picture 9">
            <a:extLst>
              <a:ext uri="{FF2B5EF4-FFF2-40B4-BE49-F238E27FC236}">
                <a16:creationId xmlns:a16="http://schemas.microsoft.com/office/drawing/2014/main" id="{4E07B476-7E44-45BE-937F-D9CEE062CE0B}"/>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36810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370EBD91-FAAF-46B9-BA59-E013829419A5}"/>
              </a:ext>
            </a:extLst>
          </p:cNvPr>
          <p:cNvSpPr>
            <a:spLocks noGrp="1"/>
          </p:cNvSpPr>
          <p:nvPr>
            <p:ph type="title"/>
          </p:nvPr>
        </p:nvSpPr>
        <p:spPr>
          <a:xfrm>
            <a:off x="2141897" y="388781"/>
            <a:ext cx="9144000" cy="553998"/>
          </a:xfrm>
          <a:prstGeom prst="rect">
            <a:avLst/>
          </a:prstGeom>
        </p:spPr>
        <p:txBody>
          <a:bodyPr wrap="square" anchor="t">
            <a:normAutofit/>
          </a:bodyPr>
          <a:lstStyle/>
          <a:p>
            <a:r>
              <a:rPr lang="en-US" dirty="0"/>
              <a:t>What does Office 365 DSC have to offer?</a:t>
            </a:r>
          </a:p>
        </p:txBody>
      </p:sp>
      <p:sp>
        <p:nvSpPr>
          <p:cNvPr id="2" name="TextBox 1">
            <a:extLst>
              <a:ext uri="{FF2B5EF4-FFF2-40B4-BE49-F238E27FC236}">
                <a16:creationId xmlns:a16="http://schemas.microsoft.com/office/drawing/2014/main" id="{F5D8ED09-3782-4E48-A77F-2FC3071BD1C7}"/>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FB72B15F-5C83-4874-93BB-48C908264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87015"/>
            <a:ext cx="379086" cy="37908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0D97B6C7-A98C-43D2-97BB-4C819E089FB6}"/>
              </a:ext>
            </a:extLst>
          </p:cNvPr>
          <p:cNvGrpSpPr/>
          <p:nvPr/>
        </p:nvGrpSpPr>
        <p:grpSpPr>
          <a:xfrm>
            <a:off x="2290956" y="1111947"/>
            <a:ext cx="3286406" cy="2562668"/>
            <a:chOff x="1283335" y="925314"/>
            <a:chExt cx="3286406" cy="2562668"/>
          </a:xfrm>
        </p:grpSpPr>
        <p:sp>
          <p:nvSpPr>
            <p:cNvPr id="24" name="Rectangle 23">
              <a:extLst>
                <a:ext uri="{FF2B5EF4-FFF2-40B4-BE49-F238E27FC236}">
                  <a16:creationId xmlns:a16="http://schemas.microsoft.com/office/drawing/2014/main" id="{D356F202-5164-41C7-A57C-5C7607B748F4}"/>
                </a:ext>
              </a:extLst>
            </p:cNvPr>
            <p:cNvSpPr/>
            <p:nvPr/>
          </p:nvSpPr>
          <p:spPr bwMode="auto">
            <a:xfrm>
              <a:off x="1621104" y="925314"/>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EBC96E2C-34DF-4CD6-A2E6-451E7829D08A}"/>
                </a:ext>
              </a:extLst>
            </p:cNvPr>
            <p:cNvGrpSpPr/>
            <p:nvPr/>
          </p:nvGrpSpPr>
          <p:grpSpPr>
            <a:xfrm>
              <a:off x="1283335" y="1112727"/>
              <a:ext cx="3286406" cy="1930070"/>
              <a:chOff x="786007" y="4826841"/>
              <a:chExt cx="3286406" cy="1930070"/>
            </a:xfrm>
          </p:grpSpPr>
          <p:sp>
            <p:nvSpPr>
              <p:cNvPr id="9" name="Rectangle 8">
                <a:extLst>
                  <a:ext uri="{FF2B5EF4-FFF2-40B4-BE49-F238E27FC236}">
                    <a16:creationId xmlns:a16="http://schemas.microsoft.com/office/drawing/2014/main" id="{AC128BA5-C1EF-4E0F-8CB4-D02A43252F4F}"/>
                  </a:ext>
                </a:extLst>
              </p:cNvPr>
              <p:cNvSpPr/>
              <p:nvPr/>
            </p:nvSpPr>
            <p:spPr>
              <a:xfrm>
                <a:off x="1893911" y="4826841"/>
                <a:ext cx="1150242" cy="1150242"/>
              </a:xfrm>
              <a:prstGeom prst="rect">
                <a:avLst/>
              </a:prstGeom>
              <a:blipFill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10" name="Group 9">
                <a:extLst>
                  <a:ext uri="{FF2B5EF4-FFF2-40B4-BE49-F238E27FC236}">
                    <a16:creationId xmlns:a16="http://schemas.microsoft.com/office/drawing/2014/main" id="{B8127251-499A-423C-AFC6-11534B5EA63C}"/>
                  </a:ext>
                </a:extLst>
              </p:cNvPr>
              <p:cNvGrpSpPr/>
              <p:nvPr/>
            </p:nvGrpSpPr>
            <p:grpSpPr>
              <a:xfrm>
                <a:off x="786007" y="6079090"/>
                <a:ext cx="3286406" cy="677821"/>
                <a:chOff x="4688" y="2573111"/>
                <a:chExt cx="3286406" cy="677821"/>
              </a:xfrm>
            </p:grpSpPr>
            <p:sp>
              <p:nvSpPr>
                <p:cNvPr id="12" name="Rectangle 11">
                  <a:extLst>
                    <a:ext uri="{FF2B5EF4-FFF2-40B4-BE49-F238E27FC236}">
                      <a16:creationId xmlns:a16="http://schemas.microsoft.com/office/drawing/2014/main" id="{F562CEDC-6668-49A0-AE29-6059CB39AC44}"/>
                    </a:ext>
                  </a:extLst>
                </p:cNvPr>
                <p:cNvSpPr/>
                <p:nvPr/>
              </p:nvSpPr>
              <p:spPr>
                <a:xfrm>
                  <a:off x="4688" y="2573111"/>
                  <a:ext cx="3286406" cy="677821"/>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E570CCED-79CE-4477-9967-CD6631CFE441}"/>
                    </a:ext>
                  </a:extLst>
                </p:cNvPr>
                <p:cNvSpPr txBox="1"/>
                <p:nvPr/>
              </p:nvSpPr>
              <p:spPr>
                <a:xfrm>
                  <a:off x="4688" y="2573111"/>
                  <a:ext cx="3286406" cy="6778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Manage your tenant’s configuration “as code”</a:t>
                  </a:r>
                </a:p>
              </p:txBody>
            </p:sp>
          </p:grpSp>
        </p:grpSp>
      </p:grpSp>
      <p:grpSp>
        <p:nvGrpSpPr>
          <p:cNvPr id="43" name="Group 42">
            <a:extLst>
              <a:ext uri="{FF2B5EF4-FFF2-40B4-BE49-F238E27FC236}">
                <a16:creationId xmlns:a16="http://schemas.microsoft.com/office/drawing/2014/main" id="{D998F539-49F0-4EC1-9DBB-13F1DD2B103B}"/>
              </a:ext>
            </a:extLst>
          </p:cNvPr>
          <p:cNvGrpSpPr/>
          <p:nvPr/>
        </p:nvGrpSpPr>
        <p:grpSpPr>
          <a:xfrm>
            <a:off x="2644028" y="4091963"/>
            <a:ext cx="4337919" cy="2562668"/>
            <a:chOff x="1621104" y="3960915"/>
            <a:chExt cx="4337919" cy="2562668"/>
          </a:xfrm>
        </p:grpSpPr>
        <p:sp>
          <p:nvSpPr>
            <p:cNvPr id="34" name="Rectangle 33">
              <a:extLst>
                <a:ext uri="{FF2B5EF4-FFF2-40B4-BE49-F238E27FC236}">
                  <a16:creationId xmlns:a16="http://schemas.microsoft.com/office/drawing/2014/main" id="{CF250EF5-0774-4FFF-91F2-E406DB8F1114}"/>
                </a:ext>
              </a:extLst>
            </p:cNvPr>
            <p:cNvSpPr/>
            <p:nvPr/>
          </p:nvSpPr>
          <p:spPr bwMode="auto">
            <a:xfrm>
              <a:off x="1621104" y="3960915"/>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F133DD32-65DB-4D51-8364-C978EEDC3939}"/>
                </a:ext>
              </a:extLst>
            </p:cNvPr>
            <p:cNvGrpSpPr/>
            <p:nvPr/>
          </p:nvGrpSpPr>
          <p:grpSpPr>
            <a:xfrm>
              <a:off x="1639023" y="4080151"/>
              <a:ext cx="4320000" cy="2282960"/>
              <a:chOff x="3936000" y="2293639"/>
              <a:chExt cx="4320000" cy="2282960"/>
            </a:xfrm>
          </p:grpSpPr>
          <p:sp>
            <p:nvSpPr>
              <p:cNvPr id="14" name="Rectangle 13">
                <a:extLst>
                  <a:ext uri="{FF2B5EF4-FFF2-40B4-BE49-F238E27FC236}">
                    <a16:creationId xmlns:a16="http://schemas.microsoft.com/office/drawing/2014/main" id="{2C66F307-E750-4E09-A358-6BC1A9214394}"/>
                  </a:ext>
                </a:extLst>
              </p:cNvPr>
              <p:cNvSpPr/>
              <p:nvPr/>
            </p:nvSpPr>
            <p:spPr>
              <a:xfrm>
                <a:off x="4452212" y="2293639"/>
                <a:ext cx="1512000" cy="1512000"/>
              </a:xfrm>
              <a:prstGeom prst="rect">
                <a:avLst/>
              </a:prstGeom>
              <a:blipFill dpi="0" rotWithShape="1">
                <a:blip r:embed="rId5">
                  <a:extLst>
                    <a:ext uri="{28A0092B-C50C-407E-A947-70E740481C1C}">
                      <a14:useLocalDpi xmlns:a14="http://schemas.microsoft.com/office/drawing/2010/main" val="0"/>
                    </a:ext>
                  </a:extLst>
                </a:blip>
                <a:srcRect/>
                <a:stretch>
                  <a:fillRect l="10252" t="6277" r="10252" b="-9623"/>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B824C0DF-7707-4E9A-A352-8D922FA4E347}"/>
                  </a:ext>
                </a:extLst>
              </p:cNvPr>
              <p:cNvGrpSpPr/>
              <p:nvPr/>
            </p:nvGrpSpPr>
            <p:grpSpPr>
              <a:xfrm>
                <a:off x="3936000" y="3888099"/>
                <a:ext cx="4320000" cy="688500"/>
                <a:chOff x="811418" y="2775658"/>
                <a:chExt cx="4320000" cy="688500"/>
              </a:xfrm>
            </p:grpSpPr>
            <p:sp>
              <p:nvSpPr>
                <p:cNvPr id="16" name="Rectangle 15">
                  <a:extLst>
                    <a:ext uri="{FF2B5EF4-FFF2-40B4-BE49-F238E27FC236}">
                      <a16:creationId xmlns:a16="http://schemas.microsoft.com/office/drawing/2014/main" id="{6D085162-D018-4843-9F32-3B14E855C1D7}"/>
                    </a:ext>
                  </a:extLst>
                </p:cNvPr>
                <p:cNvSpPr/>
                <p:nvPr/>
              </p:nvSpPr>
              <p:spPr>
                <a:xfrm>
                  <a:off x="811418" y="2775658"/>
                  <a:ext cx="4320000" cy="6885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6D28837A-6CB0-46B2-AE6E-6632BF1DDEDC}"/>
                    </a:ext>
                  </a:extLst>
                </p:cNvPr>
                <p:cNvSpPr txBox="1"/>
                <p:nvPr/>
              </p:nvSpPr>
              <p:spPr>
                <a:xfrm>
                  <a:off x="811418" y="2775658"/>
                  <a:ext cx="2544424" cy="68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Synchronize configuration on multiple tenants</a:t>
                  </a:r>
                </a:p>
              </p:txBody>
            </p:sp>
          </p:grpSp>
        </p:grpSp>
      </p:grpSp>
      <p:grpSp>
        <p:nvGrpSpPr>
          <p:cNvPr id="44" name="Group 43">
            <a:extLst>
              <a:ext uri="{FF2B5EF4-FFF2-40B4-BE49-F238E27FC236}">
                <a16:creationId xmlns:a16="http://schemas.microsoft.com/office/drawing/2014/main" id="{6DCF1140-A2E8-42C6-A97E-6CF86602B776}"/>
              </a:ext>
            </a:extLst>
          </p:cNvPr>
          <p:cNvGrpSpPr/>
          <p:nvPr/>
        </p:nvGrpSpPr>
        <p:grpSpPr>
          <a:xfrm>
            <a:off x="4885646" y="1111947"/>
            <a:ext cx="4320000" cy="2562668"/>
            <a:chOff x="4231972" y="925314"/>
            <a:chExt cx="4320000" cy="2562668"/>
          </a:xfrm>
        </p:grpSpPr>
        <p:sp>
          <p:nvSpPr>
            <p:cNvPr id="32" name="Rectangle 31">
              <a:extLst>
                <a:ext uri="{FF2B5EF4-FFF2-40B4-BE49-F238E27FC236}">
                  <a16:creationId xmlns:a16="http://schemas.microsoft.com/office/drawing/2014/main" id="{D3703931-440D-412C-B3D0-2B7DFDD09FCE}"/>
                </a:ext>
              </a:extLst>
            </p:cNvPr>
            <p:cNvSpPr/>
            <p:nvPr/>
          </p:nvSpPr>
          <p:spPr bwMode="auto">
            <a:xfrm>
              <a:off x="5028607" y="925314"/>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95A313FA-7EE9-4161-9D24-5C36ED820270}"/>
                </a:ext>
              </a:extLst>
            </p:cNvPr>
            <p:cNvGrpSpPr/>
            <p:nvPr/>
          </p:nvGrpSpPr>
          <p:grpSpPr>
            <a:xfrm>
              <a:off x="4231972" y="925314"/>
              <a:ext cx="4320000" cy="2158874"/>
              <a:chOff x="3936000" y="2434999"/>
              <a:chExt cx="4320000" cy="2158874"/>
            </a:xfrm>
          </p:grpSpPr>
          <p:sp>
            <p:nvSpPr>
              <p:cNvPr id="19" name="Rectangle 18" descr="Download from cloud">
                <a:extLst>
                  <a:ext uri="{FF2B5EF4-FFF2-40B4-BE49-F238E27FC236}">
                    <a16:creationId xmlns:a16="http://schemas.microsoft.com/office/drawing/2014/main" id="{5F958C73-4677-407A-8425-78AB448325DC}"/>
                  </a:ext>
                </a:extLst>
              </p:cNvPr>
              <p:cNvSpPr/>
              <p:nvPr/>
            </p:nvSpPr>
            <p:spPr>
              <a:xfrm>
                <a:off x="5340000" y="2434999"/>
                <a:ext cx="1512000" cy="1512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20" name="Group 19">
                <a:extLst>
                  <a:ext uri="{FF2B5EF4-FFF2-40B4-BE49-F238E27FC236}">
                    <a16:creationId xmlns:a16="http://schemas.microsoft.com/office/drawing/2014/main" id="{5657C353-3211-42C5-B31A-2F969C41CD11}"/>
                  </a:ext>
                </a:extLst>
              </p:cNvPr>
              <p:cNvGrpSpPr/>
              <p:nvPr/>
            </p:nvGrpSpPr>
            <p:grpSpPr>
              <a:xfrm>
                <a:off x="3936000" y="3905373"/>
                <a:ext cx="4320000" cy="688500"/>
                <a:chOff x="3349418" y="2775658"/>
                <a:chExt cx="4320000" cy="688500"/>
              </a:xfrm>
            </p:grpSpPr>
            <p:sp>
              <p:nvSpPr>
                <p:cNvPr id="21" name="Rectangle 20">
                  <a:extLst>
                    <a:ext uri="{FF2B5EF4-FFF2-40B4-BE49-F238E27FC236}">
                      <a16:creationId xmlns:a16="http://schemas.microsoft.com/office/drawing/2014/main" id="{0766894C-58AB-4054-B04F-A79480C70ADD}"/>
                    </a:ext>
                  </a:extLst>
                </p:cNvPr>
                <p:cNvSpPr/>
                <p:nvPr/>
              </p:nvSpPr>
              <p:spPr>
                <a:xfrm>
                  <a:off x="3349418" y="2775658"/>
                  <a:ext cx="4320000" cy="6885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2773C5DB-A9E9-40D2-BBB5-DEE6E1771E9E}"/>
                    </a:ext>
                  </a:extLst>
                </p:cNvPr>
                <p:cNvSpPr txBox="1"/>
                <p:nvPr/>
              </p:nvSpPr>
              <p:spPr>
                <a:xfrm>
                  <a:off x="3349418" y="2775658"/>
                  <a:ext cx="4320000" cy="68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Export your current </a:t>
                  </a:r>
                </a:p>
                <a:p>
                  <a:pPr marL="0" lvl="0" indent="0" algn="ctr" defTabSz="889000">
                    <a:lnSpc>
                      <a:spcPct val="100000"/>
                    </a:lnSpc>
                    <a:spcBef>
                      <a:spcPct val="0"/>
                    </a:spcBef>
                    <a:spcAft>
                      <a:spcPct val="35000"/>
                    </a:spcAft>
                    <a:buNone/>
                    <a:defRPr b="1"/>
                  </a:pPr>
                  <a:r>
                    <a:rPr lang="en-US" sz="1600" kern="1200" dirty="0"/>
                    <a:t>tenant configuration</a:t>
                  </a:r>
                </a:p>
              </p:txBody>
            </p:sp>
          </p:grpSp>
        </p:grpSp>
      </p:grpSp>
      <p:grpSp>
        <p:nvGrpSpPr>
          <p:cNvPr id="42" name="Group 41">
            <a:extLst>
              <a:ext uri="{FF2B5EF4-FFF2-40B4-BE49-F238E27FC236}">
                <a16:creationId xmlns:a16="http://schemas.microsoft.com/office/drawing/2014/main" id="{3F837103-5A5B-4D0C-8C97-09F7C5A27E1C}"/>
              </a:ext>
            </a:extLst>
          </p:cNvPr>
          <p:cNvGrpSpPr/>
          <p:nvPr/>
        </p:nvGrpSpPr>
        <p:grpSpPr>
          <a:xfrm>
            <a:off x="5682281" y="4091963"/>
            <a:ext cx="2610868" cy="2562668"/>
            <a:chOff x="5086538" y="3960915"/>
            <a:chExt cx="2610868" cy="2562668"/>
          </a:xfrm>
        </p:grpSpPr>
        <p:sp>
          <p:nvSpPr>
            <p:cNvPr id="36" name="Rectangle 35">
              <a:extLst>
                <a:ext uri="{FF2B5EF4-FFF2-40B4-BE49-F238E27FC236}">
                  <a16:creationId xmlns:a16="http://schemas.microsoft.com/office/drawing/2014/main" id="{9EE1A074-AFE9-4DD6-BD5D-7B51A28B2357}"/>
                </a:ext>
              </a:extLst>
            </p:cNvPr>
            <p:cNvSpPr/>
            <p:nvPr/>
          </p:nvSpPr>
          <p:spPr bwMode="auto">
            <a:xfrm>
              <a:off x="5086538" y="3960915"/>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A0C9E439-9C8B-4F6A-8072-3CC62FF1AF1F}"/>
                </a:ext>
              </a:extLst>
            </p:cNvPr>
            <p:cNvGrpSpPr/>
            <p:nvPr/>
          </p:nvGrpSpPr>
          <p:grpSpPr>
            <a:xfrm>
              <a:off x="5122983" y="4171596"/>
              <a:ext cx="2544424" cy="2141306"/>
              <a:chOff x="5118704" y="4193487"/>
              <a:chExt cx="2544424" cy="2141306"/>
            </a:xfrm>
          </p:grpSpPr>
          <p:pic>
            <p:nvPicPr>
              <p:cNvPr id="2050" name="Picture 2" descr="See the source image">
                <a:extLst>
                  <a:ext uri="{FF2B5EF4-FFF2-40B4-BE49-F238E27FC236}">
                    <a16:creationId xmlns:a16="http://schemas.microsoft.com/office/drawing/2014/main" id="{5D467AAF-90F4-4306-AB37-4B25D7B44F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0418" y="4193487"/>
                <a:ext cx="1160996" cy="116099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F4FFA4D-2308-4175-B4D1-DD0E5BC3F615}"/>
                  </a:ext>
                </a:extLst>
              </p:cNvPr>
              <p:cNvSpPr txBox="1"/>
              <p:nvPr/>
            </p:nvSpPr>
            <p:spPr>
              <a:xfrm>
                <a:off x="5118704" y="5646293"/>
                <a:ext cx="2544424" cy="68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Monitor and Alert on Configuration Drifts</a:t>
                </a:r>
              </a:p>
            </p:txBody>
          </p:sp>
        </p:grpSp>
      </p:grpSp>
      <p:pic>
        <p:nvPicPr>
          <p:cNvPr id="47" name="Picture 46">
            <a:extLst>
              <a:ext uri="{FF2B5EF4-FFF2-40B4-BE49-F238E27FC236}">
                <a16:creationId xmlns:a16="http://schemas.microsoft.com/office/drawing/2014/main" id="{EB5B76EF-F0C9-4C62-A8A6-61B5B159B902}"/>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3903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4887" y="426246"/>
            <a:ext cx="9144000" cy="553998"/>
          </a:xfrm>
        </p:spPr>
        <p:txBody>
          <a:bodyPr/>
          <a:lstStyle/>
          <a:p>
            <a:r>
              <a:rPr lang="en-US" dirty="0"/>
              <a:t>Office365DSC</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type="body" sz="quarter" idx="12"/>
          </p:nvPr>
        </p:nvSpPr>
        <p:spPr>
          <a:xfrm>
            <a:off x="689884" y="1857096"/>
            <a:ext cx="9144000" cy="307777"/>
          </a:xfrm>
        </p:spPr>
        <p:txBody>
          <a:bodyPr>
            <a:noAutofit/>
          </a:bodyPr>
          <a:lstStyle/>
          <a:p>
            <a:r>
              <a:rPr lang="en-GB" sz="2800" dirty="0"/>
              <a:t>Supported workloads:</a:t>
            </a:r>
          </a:p>
          <a:p>
            <a:endParaRPr lang="en-GB" sz="2800" dirty="0"/>
          </a:p>
          <a:p>
            <a:endParaRPr lang="en-GB" sz="2800" dirty="0"/>
          </a:p>
          <a:p>
            <a:r>
              <a:rPr lang="en-GB" sz="2800" dirty="0"/>
              <a:t>Support coming:</a:t>
            </a:r>
          </a:p>
          <a:p>
            <a:endParaRPr lang="en-GB" sz="2800" dirty="0"/>
          </a:p>
          <a:p>
            <a:endParaRPr lang="en-GB" sz="2800" dirty="0"/>
          </a:p>
          <a:p>
            <a:r>
              <a:rPr lang="en-GB" sz="2800" dirty="0"/>
              <a:t>Parallel initiative:</a:t>
            </a:r>
          </a:p>
          <a:p>
            <a:pPr marL="0" indent="0">
              <a:buNone/>
            </a:pPr>
            <a:endParaRPr lang="en-GB" sz="2800" dirty="0"/>
          </a:p>
        </p:txBody>
      </p:sp>
      <p:pic>
        <p:nvPicPr>
          <p:cNvPr id="4" name="Picture 3">
            <a:extLst>
              <a:ext uri="{FF2B5EF4-FFF2-40B4-BE49-F238E27FC236}">
                <a16:creationId xmlns:a16="http://schemas.microsoft.com/office/drawing/2014/main" id="{9C665443-FBEF-49AE-AD3B-BFAAF93A6334}"/>
              </a:ext>
            </a:extLst>
          </p:cNvPr>
          <p:cNvPicPr>
            <a:picLocks noChangeAspect="1"/>
          </p:cNvPicPr>
          <p:nvPr/>
        </p:nvPicPr>
        <p:blipFill>
          <a:blip r:embed="rId3"/>
          <a:stretch>
            <a:fillRect/>
          </a:stretch>
        </p:blipFill>
        <p:spPr>
          <a:xfrm>
            <a:off x="1153815" y="2430618"/>
            <a:ext cx="1311198" cy="486858"/>
          </a:xfrm>
          <a:prstGeom prst="rect">
            <a:avLst/>
          </a:prstGeom>
        </p:spPr>
      </p:pic>
      <p:pic>
        <p:nvPicPr>
          <p:cNvPr id="5" name="Picture 4">
            <a:extLst>
              <a:ext uri="{FF2B5EF4-FFF2-40B4-BE49-F238E27FC236}">
                <a16:creationId xmlns:a16="http://schemas.microsoft.com/office/drawing/2014/main" id="{94117825-2129-4289-92CD-E9D2E90CB29E}"/>
              </a:ext>
            </a:extLst>
          </p:cNvPr>
          <p:cNvPicPr>
            <a:picLocks noChangeAspect="1"/>
          </p:cNvPicPr>
          <p:nvPr/>
        </p:nvPicPr>
        <p:blipFill>
          <a:blip r:embed="rId4"/>
          <a:stretch>
            <a:fillRect/>
          </a:stretch>
        </p:blipFill>
        <p:spPr>
          <a:xfrm>
            <a:off x="2641735" y="2474022"/>
            <a:ext cx="1171575" cy="400050"/>
          </a:xfrm>
          <a:prstGeom prst="rect">
            <a:avLst/>
          </a:prstGeom>
        </p:spPr>
      </p:pic>
      <p:pic>
        <p:nvPicPr>
          <p:cNvPr id="7" name="Picture 6">
            <a:extLst>
              <a:ext uri="{FF2B5EF4-FFF2-40B4-BE49-F238E27FC236}">
                <a16:creationId xmlns:a16="http://schemas.microsoft.com/office/drawing/2014/main" id="{58127AD0-9F4F-4CAF-AEE9-50119D34B8C6}"/>
              </a:ext>
            </a:extLst>
          </p:cNvPr>
          <p:cNvPicPr>
            <a:picLocks noChangeAspect="1"/>
          </p:cNvPicPr>
          <p:nvPr/>
        </p:nvPicPr>
        <p:blipFill>
          <a:blip r:embed="rId5"/>
          <a:stretch>
            <a:fillRect/>
          </a:stretch>
        </p:blipFill>
        <p:spPr>
          <a:xfrm>
            <a:off x="4037567" y="2459734"/>
            <a:ext cx="1262063" cy="414338"/>
          </a:xfrm>
          <a:prstGeom prst="rect">
            <a:avLst/>
          </a:prstGeom>
        </p:spPr>
      </p:pic>
      <p:pic>
        <p:nvPicPr>
          <p:cNvPr id="8" name="Picture 7">
            <a:extLst>
              <a:ext uri="{FF2B5EF4-FFF2-40B4-BE49-F238E27FC236}">
                <a16:creationId xmlns:a16="http://schemas.microsoft.com/office/drawing/2014/main" id="{49404FA1-93F1-4956-B4A9-09532990B5B7}"/>
              </a:ext>
            </a:extLst>
          </p:cNvPr>
          <p:cNvPicPr>
            <a:picLocks noChangeAspect="1"/>
          </p:cNvPicPr>
          <p:nvPr/>
        </p:nvPicPr>
        <p:blipFill>
          <a:blip r:embed="rId6"/>
          <a:stretch>
            <a:fillRect/>
          </a:stretch>
        </p:blipFill>
        <p:spPr>
          <a:xfrm>
            <a:off x="5523887" y="2459734"/>
            <a:ext cx="1143000" cy="414338"/>
          </a:xfrm>
          <a:prstGeom prst="rect">
            <a:avLst/>
          </a:prstGeom>
        </p:spPr>
      </p:pic>
      <p:pic>
        <p:nvPicPr>
          <p:cNvPr id="14" name="Picture 13">
            <a:extLst>
              <a:ext uri="{FF2B5EF4-FFF2-40B4-BE49-F238E27FC236}">
                <a16:creationId xmlns:a16="http://schemas.microsoft.com/office/drawing/2014/main" id="{C05F5B14-9BD4-4BBA-A194-BDBC5F37C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3815" y="3739311"/>
            <a:ext cx="1081088" cy="414338"/>
          </a:xfrm>
          <a:prstGeom prst="rect">
            <a:avLst/>
          </a:prstGeom>
        </p:spPr>
      </p:pic>
      <p:pic>
        <p:nvPicPr>
          <p:cNvPr id="15" name="Picture 14" descr="A close up of a logo&#10;&#10;Description automatically generated">
            <a:extLst>
              <a:ext uri="{FF2B5EF4-FFF2-40B4-BE49-F238E27FC236}">
                <a16:creationId xmlns:a16="http://schemas.microsoft.com/office/drawing/2014/main" id="{513AADE8-EF48-4041-8A59-0A349305BC6A}"/>
              </a:ext>
            </a:extLst>
          </p:cNvPr>
          <p:cNvPicPr>
            <a:picLocks noChangeAspect="1"/>
          </p:cNvPicPr>
          <p:nvPr/>
        </p:nvPicPr>
        <p:blipFill>
          <a:blip r:embed="rId8"/>
          <a:stretch>
            <a:fillRect/>
          </a:stretch>
        </p:blipFill>
        <p:spPr>
          <a:xfrm flipH="1">
            <a:off x="9269097" y="2495850"/>
            <a:ext cx="402072" cy="340420"/>
          </a:xfrm>
          <a:prstGeom prst="rect">
            <a:avLst/>
          </a:prstGeom>
        </p:spPr>
      </p:pic>
      <p:sp>
        <p:nvSpPr>
          <p:cNvPr id="16" name="TextBox 15">
            <a:extLst>
              <a:ext uri="{FF2B5EF4-FFF2-40B4-BE49-F238E27FC236}">
                <a16:creationId xmlns:a16="http://schemas.microsoft.com/office/drawing/2014/main" id="{C75B668D-20EF-40EE-A70B-0615D859BCB1}"/>
              </a:ext>
            </a:extLst>
          </p:cNvPr>
          <p:cNvSpPr txBox="1"/>
          <p:nvPr/>
        </p:nvSpPr>
        <p:spPr>
          <a:xfrm>
            <a:off x="9648586" y="2528493"/>
            <a:ext cx="1700879" cy="307777"/>
          </a:xfrm>
          <a:prstGeom prst="rect">
            <a:avLst/>
          </a:prstGeom>
          <a:noFill/>
        </p:spPr>
        <p:txBody>
          <a:bodyPr wrap="square" rtlCol="0">
            <a:spAutoFit/>
          </a:bodyPr>
          <a:lstStyle/>
          <a:p>
            <a:r>
              <a:rPr lang="en-CA" sz="1400" dirty="0"/>
              <a:t>PowerApps</a:t>
            </a:r>
          </a:p>
        </p:txBody>
      </p:sp>
      <p:pic>
        <p:nvPicPr>
          <p:cNvPr id="1026" name="Picture 2" descr="See the source image">
            <a:extLst>
              <a:ext uri="{FF2B5EF4-FFF2-40B4-BE49-F238E27FC236}">
                <a16:creationId xmlns:a16="http://schemas.microsoft.com/office/drawing/2014/main" id="{240403EC-9376-4435-B328-A1FBBDB21F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6887" y="2497172"/>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67BF9C0-2321-425F-B6AF-4A78EE7095F1}"/>
              </a:ext>
            </a:extLst>
          </p:cNvPr>
          <p:cNvSpPr txBox="1"/>
          <p:nvPr/>
        </p:nvSpPr>
        <p:spPr>
          <a:xfrm>
            <a:off x="7127701" y="2528493"/>
            <a:ext cx="2028195" cy="307777"/>
          </a:xfrm>
          <a:prstGeom prst="rect">
            <a:avLst/>
          </a:prstGeom>
          <a:noFill/>
        </p:spPr>
        <p:txBody>
          <a:bodyPr wrap="square" rtlCol="0">
            <a:spAutoFit/>
          </a:bodyPr>
          <a:lstStyle/>
          <a:p>
            <a:r>
              <a:rPr lang="en-CA" sz="1400" dirty="0"/>
              <a:t>Security &amp; Compliance</a:t>
            </a:r>
          </a:p>
        </p:txBody>
      </p:sp>
      <p:sp>
        <p:nvSpPr>
          <p:cNvPr id="3" name="TextBox 2">
            <a:extLst>
              <a:ext uri="{FF2B5EF4-FFF2-40B4-BE49-F238E27FC236}">
                <a16:creationId xmlns:a16="http://schemas.microsoft.com/office/drawing/2014/main" id="{BADBCACB-E6E7-4C31-AA3B-DB857DBF2B2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9" name="Picture 8" descr="See the source image">
            <a:extLst>
              <a:ext uri="{FF2B5EF4-FFF2-40B4-BE49-F238E27FC236}">
                <a16:creationId xmlns:a16="http://schemas.microsoft.com/office/drawing/2014/main" id="{E3C7D15A-65BA-4E9E-80C9-C054381D38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B2276D2-F92B-41ED-9CB9-EA6CB0A8D560}"/>
              </a:ext>
            </a:extLst>
          </p:cNvPr>
          <p:cNvPicPr>
            <a:picLocks noChangeAspect="1"/>
          </p:cNvPicPr>
          <p:nvPr/>
        </p:nvPicPr>
        <p:blipFill>
          <a:blip r:embed="rId11"/>
          <a:stretch>
            <a:fillRect/>
          </a:stretch>
        </p:blipFill>
        <p:spPr>
          <a:xfrm>
            <a:off x="1112102" y="4982224"/>
            <a:ext cx="542090" cy="516623"/>
          </a:xfrm>
          <a:prstGeom prst="rect">
            <a:avLst/>
          </a:prstGeom>
        </p:spPr>
      </p:pic>
      <p:sp>
        <p:nvSpPr>
          <p:cNvPr id="11" name="TextBox 10">
            <a:extLst>
              <a:ext uri="{FF2B5EF4-FFF2-40B4-BE49-F238E27FC236}">
                <a16:creationId xmlns:a16="http://schemas.microsoft.com/office/drawing/2014/main" id="{768C3627-F2D0-427D-8E19-FEFA96831757}"/>
              </a:ext>
            </a:extLst>
          </p:cNvPr>
          <p:cNvSpPr txBox="1"/>
          <p:nvPr/>
        </p:nvSpPr>
        <p:spPr>
          <a:xfrm>
            <a:off x="1700052" y="5117424"/>
            <a:ext cx="1175515" cy="246221"/>
          </a:xfrm>
          <a:prstGeom prst="rect">
            <a:avLst/>
          </a:prstGeom>
          <a:noFill/>
        </p:spPr>
        <p:txBody>
          <a:bodyPr wrap="none" lIns="0" tIns="0" rIns="0" bIns="0" rtlCol="0">
            <a:spAutoFit/>
          </a:bodyPr>
          <a:lstStyle/>
          <a:p>
            <a:pPr algn="l"/>
            <a:r>
              <a:rPr lang="en-US" sz="1600" dirty="0" err="1">
                <a:gradFill>
                  <a:gsLst>
                    <a:gs pos="2917">
                      <a:schemeClr val="tx1"/>
                    </a:gs>
                    <a:gs pos="30000">
                      <a:schemeClr val="tx1"/>
                    </a:gs>
                  </a:gsLst>
                  <a:lin ang="5400000" scaled="0"/>
                </a:gradFill>
              </a:rPr>
              <a:t>AzureADDSC</a:t>
            </a:r>
            <a:endParaRPr lang="en-US" sz="1600" dirty="0">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0A5982D9-C9FF-4915-80D7-4E3E09BC9045}"/>
              </a:ext>
            </a:extLst>
          </p:cNvPr>
          <p:cNvPicPr>
            <a:picLocks noChangeAspect="1"/>
          </p:cNvPicPr>
          <p:nvPr/>
        </p:nvPicPr>
        <p:blipFill>
          <a:blip r:embed="rId12"/>
          <a:stretch>
            <a:fillRect/>
          </a:stretch>
        </p:blipFill>
        <p:spPr>
          <a:xfrm>
            <a:off x="-18380" y="-4594"/>
            <a:ext cx="119429" cy="6858000"/>
          </a:xfrm>
          <a:prstGeom prst="rect">
            <a:avLst/>
          </a:prstGeom>
        </p:spPr>
      </p:pic>
      <p:pic>
        <p:nvPicPr>
          <p:cNvPr id="13" name="Picture 12">
            <a:extLst>
              <a:ext uri="{FF2B5EF4-FFF2-40B4-BE49-F238E27FC236}">
                <a16:creationId xmlns:a16="http://schemas.microsoft.com/office/drawing/2014/main" id="{94C44ED5-891D-462B-9860-D4E9ECE4C8F8}"/>
              </a:ext>
            </a:extLst>
          </p:cNvPr>
          <p:cNvPicPr>
            <a:picLocks noChangeAspect="1"/>
          </p:cNvPicPr>
          <p:nvPr/>
        </p:nvPicPr>
        <p:blipFill>
          <a:blip r:embed="rId13"/>
          <a:stretch>
            <a:fillRect/>
          </a:stretch>
        </p:blipFill>
        <p:spPr>
          <a:xfrm>
            <a:off x="4351574" y="3711663"/>
            <a:ext cx="1334034" cy="469634"/>
          </a:xfrm>
          <a:prstGeom prst="rect">
            <a:avLst/>
          </a:prstGeom>
        </p:spPr>
      </p:pic>
      <p:pic>
        <p:nvPicPr>
          <p:cNvPr id="19" name="Picture 18">
            <a:extLst>
              <a:ext uri="{FF2B5EF4-FFF2-40B4-BE49-F238E27FC236}">
                <a16:creationId xmlns:a16="http://schemas.microsoft.com/office/drawing/2014/main" id="{1D7AEBB2-4BA6-40D9-BC06-34274BBBA65B}"/>
              </a:ext>
            </a:extLst>
          </p:cNvPr>
          <p:cNvPicPr>
            <a:picLocks noChangeAspect="1"/>
          </p:cNvPicPr>
          <p:nvPr/>
        </p:nvPicPr>
        <p:blipFill>
          <a:blip r:embed="rId14"/>
          <a:stretch>
            <a:fillRect/>
          </a:stretch>
        </p:blipFill>
        <p:spPr>
          <a:xfrm>
            <a:off x="2291645" y="3711663"/>
            <a:ext cx="1950437" cy="446179"/>
          </a:xfrm>
          <a:prstGeom prst="rect">
            <a:avLst/>
          </a:prstGeom>
        </p:spPr>
      </p:pic>
    </p:spTree>
    <p:extLst>
      <p:ext uri="{BB962C8B-B14F-4D97-AF65-F5344CB8AC3E}">
        <p14:creationId xmlns:p14="http://schemas.microsoft.com/office/powerpoint/2010/main" val="316216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56D-AB63-408E-ACA0-EF18A261F1A5}"/>
              </a:ext>
            </a:extLst>
          </p:cNvPr>
          <p:cNvSpPr>
            <a:spLocks noGrp="1"/>
          </p:cNvSpPr>
          <p:nvPr>
            <p:ph type="title"/>
          </p:nvPr>
        </p:nvSpPr>
        <p:spPr>
          <a:xfrm>
            <a:off x="2274396" y="382522"/>
            <a:ext cx="9144000" cy="553998"/>
          </a:xfrm>
        </p:spPr>
        <p:txBody>
          <a:bodyPr/>
          <a:lstStyle/>
          <a:p>
            <a:r>
              <a:rPr lang="en-US" dirty="0"/>
              <a:t>Logic Flow</a:t>
            </a:r>
            <a:endParaRPr lang="fr-CA" dirty="0"/>
          </a:p>
        </p:txBody>
      </p:sp>
      <p:pic>
        <p:nvPicPr>
          <p:cNvPr id="1026" name="Picture 2" descr="DSC Resources Flow">
            <a:extLst>
              <a:ext uri="{FF2B5EF4-FFF2-40B4-BE49-F238E27FC236}">
                <a16:creationId xmlns:a16="http://schemas.microsoft.com/office/drawing/2014/main" id="{50DD410E-601F-4231-8098-625202679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157" y="2033031"/>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EBF46D-A59C-4951-AA53-3818ACA27FD8}"/>
              </a:ext>
            </a:extLst>
          </p:cNvPr>
          <p:cNvSpPr txBox="1"/>
          <p:nvPr/>
        </p:nvSpPr>
        <p:spPr>
          <a:xfrm>
            <a:off x="4869064" y="2478627"/>
            <a:ext cx="4172820" cy="369332"/>
          </a:xfrm>
          <a:prstGeom prst="rect">
            <a:avLst/>
          </a:prstGeom>
          <a:noFill/>
        </p:spPr>
        <p:txBody>
          <a:bodyPr wrap="square" rtlCol="0">
            <a:spAutoFit/>
          </a:bodyPr>
          <a:lstStyle/>
          <a:p>
            <a:r>
              <a:rPr lang="en-US" dirty="0"/>
              <a:t>Office365DSC Configuration</a:t>
            </a:r>
            <a:endParaRPr lang="fr-CA" dirty="0"/>
          </a:p>
        </p:txBody>
      </p:sp>
      <p:sp>
        <p:nvSpPr>
          <p:cNvPr id="11" name="Rectangle: Rounded Corners 10">
            <a:extLst>
              <a:ext uri="{FF2B5EF4-FFF2-40B4-BE49-F238E27FC236}">
                <a16:creationId xmlns:a16="http://schemas.microsoft.com/office/drawing/2014/main" id="{85951647-87D5-4DB9-9491-33BC2915AD71}"/>
              </a:ext>
            </a:extLst>
          </p:cNvPr>
          <p:cNvSpPr/>
          <p:nvPr/>
        </p:nvSpPr>
        <p:spPr>
          <a:xfrm>
            <a:off x="487370"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TextBox 11">
            <a:extLst>
              <a:ext uri="{FF2B5EF4-FFF2-40B4-BE49-F238E27FC236}">
                <a16:creationId xmlns:a16="http://schemas.microsoft.com/office/drawing/2014/main" id="{2876E4EC-F8CB-4BE5-BB2D-1A24E50366FD}"/>
              </a:ext>
            </a:extLst>
          </p:cNvPr>
          <p:cNvSpPr txBox="1"/>
          <p:nvPr/>
        </p:nvSpPr>
        <p:spPr>
          <a:xfrm>
            <a:off x="566277"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SharePoint PnP</a:t>
            </a:r>
            <a:endParaRPr lang="fr-CA" dirty="0">
              <a:solidFill>
                <a:schemeClr val="bg2">
                  <a:lumMod val="20000"/>
                  <a:lumOff val="80000"/>
                </a:schemeClr>
              </a:solidFill>
            </a:endParaRPr>
          </a:p>
        </p:txBody>
      </p:sp>
      <p:sp>
        <p:nvSpPr>
          <p:cNvPr id="13" name="Rectangle: Rounded Corners 12">
            <a:extLst>
              <a:ext uri="{FF2B5EF4-FFF2-40B4-BE49-F238E27FC236}">
                <a16:creationId xmlns:a16="http://schemas.microsoft.com/office/drawing/2014/main" id="{292168C3-C755-468F-B571-85EFDE2084D3}"/>
              </a:ext>
            </a:extLst>
          </p:cNvPr>
          <p:cNvSpPr/>
          <p:nvPr/>
        </p:nvSpPr>
        <p:spPr>
          <a:xfrm>
            <a:off x="3202721"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31780A9B-9CAF-4F83-AEAB-8BAEE020E073}"/>
              </a:ext>
            </a:extLst>
          </p:cNvPr>
          <p:cNvSpPr txBox="1"/>
          <p:nvPr/>
        </p:nvSpPr>
        <p:spPr>
          <a:xfrm>
            <a:off x="3281627" y="3746585"/>
            <a:ext cx="2279037" cy="635559"/>
          </a:xfrm>
          <a:prstGeom prst="rect">
            <a:avLst/>
          </a:prstGeom>
          <a:noFill/>
        </p:spPr>
        <p:txBody>
          <a:bodyPr wrap="square" rtlCol="0">
            <a:spAutoFit/>
          </a:bodyPr>
          <a:lstStyle/>
          <a:p>
            <a:pPr algn="ctr"/>
            <a:r>
              <a:rPr lang="en-US" dirty="0" err="1">
                <a:solidFill>
                  <a:schemeClr val="bg2">
                    <a:lumMod val="20000"/>
                    <a:lumOff val="80000"/>
                  </a:schemeClr>
                </a:solidFill>
              </a:rPr>
              <a:t>MicrosoftTeams</a:t>
            </a:r>
            <a:endParaRPr lang="fr-CA" dirty="0">
              <a:solidFill>
                <a:schemeClr val="bg2">
                  <a:lumMod val="20000"/>
                  <a:lumOff val="80000"/>
                </a:schemeClr>
              </a:solidFill>
            </a:endParaRPr>
          </a:p>
          <a:p>
            <a:pPr algn="ctr"/>
            <a:r>
              <a:rPr lang="fr-CA" dirty="0" err="1">
                <a:solidFill>
                  <a:schemeClr val="bg2">
                    <a:lumMod val="20000"/>
                    <a:lumOff val="80000"/>
                  </a:schemeClr>
                </a:solidFill>
              </a:rPr>
              <a:t>SkypeForBusinessAPI</a:t>
            </a:r>
            <a:endParaRPr lang="en-US" dirty="0">
              <a:solidFill>
                <a:schemeClr val="bg2">
                  <a:lumMod val="20000"/>
                  <a:lumOff val="80000"/>
                </a:schemeClr>
              </a:solidFill>
            </a:endParaRPr>
          </a:p>
        </p:txBody>
      </p:sp>
      <p:sp>
        <p:nvSpPr>
          <p:cNvPr id="15" name="Rectangle: Rounded Corners 14">
            <a:extLst>
              <a:ext uri="{FF2B5EF4-FFF2-40B4-BE49-F238E27FC236}">
                <a16:creationId xmlns:a16="http://schemas.microsoft.com/office/drawing/2014/main" id="{44D86CB0-B65C-4C91-B748-171BDED1327E}"/>
              </a:ext>
            </a:extLst>
          </p:cNvPr>
          <p:cNvSpPr/>
          <p:nvPr/>
        </p:nvSpPr>
        <p:spPr>
          <a:xfrm>
            <a:off x="5938302"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TextBox 15">
            <a:extLst>
              <a:ext uri="{FF2B5EF4-FFF2-40B4-BE49-F238E27FC236}">
                <a16:creationId xmlns:a16="http://schemas.microsoft.com/office/drawing/2014/main" id="{58724B51-F670-48FE-8E40-47771B3099A5}"/>
              </a:ext>
            </a:extLst>
          </p:cNvPr>
          <p:cNvSpPr txBox="1"/>
          <p:nvPr/>
        </p:nvSpPr>
        <p:spPr>
          <a:xfrm>
            <a:off x="5987789" y="3865151"/>
            <a:ext cx="2393445" cy="369332"/>
          </a:xfrm>
          <a:prstGeom prst="rect">
            <a:avLst/>
          </a:prstGeom>
          <a:noFill/>
        </p:spPr>
        <p:txBody>
          <a:bodyPr wrap="square" rtlCol="0">
            <a:spAutoFit/>
          </a:bodyPr>
          <a:lstStyle/>
          <a:p>
            <a:pPr algn="ctr"/>
            <a:r>
              <a:rPr lang="en-US" dirty="0">
                <a:solidFill>
                  <a:schemeClr val="bg2">
                    <a:lumMod val="20000"/>
                    <a:lumOff val="80000"/>
                  </a:schemeClr>
                </a:solidFill>
              </a:rPr>
              <a:t>Exchange Online Shell</a:t>
            </a:r>
            <a:endParaRPr lang="fr-CA" dirty="0">
              <a:solidFill>
                <a:schemeClr val="bg2">
                  <a:lumMod val="20000"/>
                  <a:lumOff val="80000"/>
                </a:schemeClr>
              </a:solidFill>
            </a:endParaRPr>
          </a:p>
        </p:txBody>
      </p:sp>
      <p:sp>
        <p:nvSpPr>
          <p:cNvPr id="17" name="Rectangle: Rounded Corners 16">
            <a:extLst>
              <a:ext uri="{FF2B5EF4-FFF2-40B4-BE49-F238E27FC236}">
                <a16:creationId xmlns:a16="http://schemas.microsoft.com/office/drawing/2014/main" id="{4587DA8D-AB40-402F-92BD-C8142C8CD919}"/>
              </a:ext>
            </a:extLst>
          </p:cNvPr>
          <p:cNvSpPr/>
          <p:nvPr/>
        </p:nvSpPr>
        <p:spPr>
          <a:xfrm>
            <a:off x="8670554"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TextBox 17">
            <a:extLst>
              <a:ext uri="{FF2B5EF4-FFF2-40B4-BE49-F238E27FC236}">
                <a16:creationId xmlns:a16="http://schemas.microsoft.com/office/drawing/2014/main" id="{1C1A4596-7E72-4FD9-90C4-336BFABD6F21}"/>
              </a:ext>
            </a:extLst>
          </p:cNvPr>
          <p:cNvSpPr txBox="1"/>
          <p:nvPr/>
        </p:nvSpPr>
        <p:spPr>
          <a:xfrm>
            <a:off x="8749461"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a:t>
            </a:r>
            <a:endParaRPr lang="fr-CA" dirty="0">
              <a:solidFill>
                <a:schemeClr val="bg2">
                  <a:lumMod val="20000"/>
                  <a:lumOff val="80000"/>
                </a:schemeClr>
              </a:solidFill>
            </a:endParaRPr>
          </a:p>
        </p:txBody>
      </p:sp>
      <p:cxnSp>
        <p:nvCxnSpPr>
          <p:cNvPr id="22" name="Straight Arrow Connector 21">
            <a:extLst>
              <a:ext uri="{FF2B5EF4-FFF2-40B4-BE49-F238E27FC236}">
                <a16:creationId xmlns:a16="http://schemas.microsoft.com/office/drawing/2014/main" id="{6F6CFE93-B9A7-45A9-BBF1-4C30897CF335}"/>
              </a:ext>
            </a:extLst>
          </p:cNvPr>
          <p:cNvCxnSpPr/>
          <p:nvPr/>
        </p:nvCxnSpPr>
        <p:spPr>
          <a:xfrm flipH="1">
            <a:off x="2274396" y="2847959"/>
            <a:ext cx="1378562" cy="75858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000358-DF8C-4273-9EE7-6881D1A1B4E4}"/>
              </a:ext>
            </a:extLst>
          </p:cNvPr>
          <p:cNvCxnSpPr>
            <a:cxnSpLocks/>
          </p:cNvCxnSpPr>
          <p:nvPr/>
        </p:nvCxnSpPr>
        <p:spPr>
          <a:xfrm>
            <a:off x="4372218" y="3108888"/>
            <a:ext cx="0" cy="5487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EB8DD7-D35C-412C-8246-EABF053D1225}"/>
              </a:ext>
            </a:extLst>
          </p:cNvPr>
          <p:cNvCxnSpPr>
            <a:cxnSpLocks/>
          </p:cNvCxnSpPr>
          <p:nvPr/>
        </p:nvCxnSpPr>
        <p:spPr>
          <a:xfrm>
            <a:off x="4609134" y="3003293"/>
            <a:ext cx="2093372" cy="65430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BFC6DF-B589-41D6-AE73-CCD827072A71}"/>
              </a:ext>
            </a:extLst>
          </p:cNvPr>
          <p:cNvCxnSpPr>
            <a:cxnSpLocks/>
          </p:cNvCxnSpPr>
          <p:nvPr/>
        </p:nvCxnSpPr>
        <p:spPr>
          <a:xfrm>
            <a:off x="4687848" y="2847959"/>
            <a:ext cx="5092055" cy="80964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2C762BA-D4C5-47A4-918E-1C5ED75D1C92}"/>
              </a:ext>
            </a:extLst>
          </p:cNvPr>
          <p:cNvPicPr>
            <a:picLocks noChangeAspect="1"/>
          </p:cNvPicPr>
          <p:nvPr/>
        </p:nvPicPr>
        <p:blipFill>
          <a:blip r:embed="rId3"/>
          <a:stretch>
            <a:fillRect/>
          </a:stretch>
        </p:blipFill>
        <p:spPr>
          <a:xfrm>
            <a:off x="6540128" y="5455066"/>
            <a:ext cx="1311198" cy="486858"/>
          </a:xfrm>
          <a:prstGeom prst="rect">
            <a:avLst/>
          </a:prstGeom>
        </p:spPr>
      </p:pic>
      <p:pic>
        <p:nvPicPr>
          <p:cNvPr id="33" name="Picture 32">
            <a:extLst>
              <a:ext uri="{FF2B5EF4-FFF2-40B4-BE49-F238E27FC236}">
                <a16:creationId xmlns:a16="http://schemas.microsoft.com/office/drawing/2014/main" id="{02A16E0E-0419-44CC-80B9-5A61E9600E98}"/>
              </a:ext>
            </a:extLst>
          </p:cNvPr>
          <p:cNvPicPr>
            <a:picLocks noChangeAspect="1"/>
          </p:cNvPicPr>
          <p:nvPr/>
        </p:nvPicPr>
        <p:blipFill>
          <a:blip r:embed="rId4"/>
          <a:stretch>
            <a:fillRect/>
          </a:stretch>
        </p:blipFill>
        <p:spPr>
          <a:xfrm>
            <a:off x="1306413" y="5455066"/>
            <a:ext cx="1262063" cy="414338"/>
          </a:xfrm>
          <a:prstGeom prst="rect">
            <a:avLst/>
          </a:prstGeom>
        </p:spPr>
      </p:pic>
      <p:pic>
        <p:nvPicPr>
          <p:cNvPr id="34" name="Picture 2" descr="See the source image">
            <a:extLst>
              <a:ext uri="{FF2B5EF4-FFF2-40B4-BE49-F238E27FC236}">
                <a16:creationId xmlns:a16="http://schemas.microsoft.com/office/drawing/2014/main" id="{72586C5E-2A36-4230-98E0-047BB4A0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554" y="5529943"/>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0A398E0-8F3E-483E-A561-9226E5831A51}"/>
              </a:ext>
            </a:extLst>
          </p:cNvPr>
          <p:cNvSpPr txBox="1"/>
          <p:nvPr/>
        </p:nvSpPr>
        <p:spPr>
          <a:xfrm>
            <a:off x="9297368" y="5561264"/>
            <a:ext cx="2028195" cy="307777"/>
          </a:xfrm>
          <a:prstGeom prst="rect">
            <a:avLst/>
          </a:prstGeom>
          <a:noFill/>
        </p:spPr>
        <p:txBody>
          <a:bodyPr wrap="square" rtlCol="0">
            <a:spAutoFit/>
          </a:bodyPr>
          <a:lstStyle/>
          <a:p>
            <a:r>
              <a:rPr lang="en-CA" sz="1400" dirty="0"/>
              <a:t>Security &amp; Compliance</a:t>
            </a:r>
          </a:p>
        </p:txBody>
      </p:sp>
      <p:pic>
        <p:nvPicPr>
          <p:cNvPr id="36" name="Picture 35">
            <a:extLst>
              <a:ext uri="{FF2B5EF4-FFF2-40B4-BE49-F238E27FC236}">
                <a16:creationId xmlns:a16="http://schemas.microsoft.com/office/drawing/2014/main" id="{62071E97-9622-41B2-84F4-C7FCFC563A89}"/>
              </a:ext>
            </a:extLst>
          </p:cNvPr>
          <p:cNvPicPr>
            <a:picLocks noChangeAspect="1"/>
          </p:cNvPicPr>
          <p:nvPr/>
        </p:nvPicPr>
        <p:blipFill>
          <a:blip r:embed="rId6"/>
          <a:stretch>
            <a:fillRect/>
          </a:stretch>
        </p:blipFill>
        <p:spPr>
          <a:xfrm>
            <a:off x="3849646" y="5454703"/>
            <a:ext cx="1143000" cy="414338"/>
          </a:xfrm>
          <a:prstGeom prst="rect">
            <a:avLst/>
          </a:prstGeom>
        </p:spPr>
      </p:pic>
      <p:pic>
        <p:nvPicPr>
          <p:cNvPr id="37" name="Picture 36">
            <a:extLst>
              <a:ext uri="{FF2B5EF4-FFF2-40B4-BE49-F238E27FC236}">
                <a16:creationId xmlns:a16="http://schemas.microsoft.com/office/drawing/2014/main" id="{F2DA94FA-5358-45C9-BC82-7A42581411D1}"/>
              </a:ext>
            </a:extLst>
          </p:cNvPr>
          <p:cNvPicPr>
            <a:picLocks noChangeAspect="1"/>
          </p:cNvPicPr>
          <p:nvPr/>
        </p:nvPicPr>
        <p:blipFill>
          <a:blip r:embed="rId7"/>
          <a:stretch>
            <a:fillRect/>
          </a:stretch>
        </p:blipFill>
        <p:spPr>
          <a:xfrm>
            <a:off x="8853186" y="5054653"/>
            <a:ext cx="1171575" cy="400050"/>
          </a:xfrm>
          <a:prstGeom prst="rect">
            <a:avLst/>
          </a:prstGeom>
        </p:spPr>
      </p:pic>
      <p:cxnSp>
        <p:nvCxnSpPr>
          <p:cNvPr id="38" name="Straight Arrow Connector 37">
            <a:extLst>
              <a:ext uri="{FF2B5EF4-FFF2-40B4-BE49-F238E27FC236}">
                <a16:creationId xmlns:a16="http://schemas.microsoft.com/office/drawing/2014/main" id="{94DDDA48-810E-409B-BF42-2083004A349C}"/>
              </a:ext>
            </a:extLst>
          </p:cNvPr>
          <p:cNvCxnSpPr>
            <a:cxnSpLocks/>
          </p:cNvCxnSpPr>
          <p:nvPr/>
        </p:nvCxnSpPr>
        <p:spPr>
          <a:xfrm>
            <a:off x="1894475"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9B028E-3012-461F-B535-C798800F485E}"/>
              </a:ext>
            </a:extLst>
          </p:cNvPr>
          <p:cNvCxnSpPr>
            <a:cxnSpLocks/>
          </p:cNvCxnSpPr>
          <p:nvPr/>
        </p:nvCxnSpPr>
        <p:spPr>
          <a:xfrm>
            <a:off x="4351912"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8F02B2-715A-47BE-AC2D-705D0AF0FDEF}"/>
              </a:ext>
            </a:extLst>
          </p:cNvPr>
          <p:cNvCxnSpPr>
            <a:cxnSpLocks/>
          </p:cNvCxnSpPr>
          <p:nvPr/>
        </p:nvCxnSpPr>
        <p:spPr>
          <a:xfrm>
            <a:off x="7072097" y="4463468"/>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9C634B-64EE-4F6A-AE76-8DBE9064401F}"/>
              </a:ext>
            </a:extLst>
          </p:cNvPr>
          <p:cNvCxnSpPr>
            <a:cxnSpLocks/>
          </p:cNvCxnSpPr>
          <p:nvPr/>
        </p:nvCxnSpPr>
        <p:spPr>
          <a:xfrm>
            <a:off x="9779903" y="4463468"/>
            <a:ext cx="0" cy="6376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5A7DD46-361C-4058-9DF3-839CDCA7D761}"/>
              </a:ext>
            </a:extLst>
          </p:cNvPr>
          <p:cNvSpPr txBox="1"/>
          <p:nvPr/>
        </p:nvSpPr>
        <p:spPr>
          <a:xfrm>
            <a:off x="337511" y="4695272"/>
            <a:ext cx="1119596" cy="646331"/>
          </a:xfrm>
          <a:prstGeom prst="rect">
            <a:avLst/>
          </a:prstGeom>
          <a:noFill/>
        </p:spPr>
        <p:txBody>
          <a:bodyPr wrap="square" rtlCol="0">
            <a:spAutoFit/>
          </a:bodyPr>
          <a:lstStyle/>
          <a:p>
            <a:r>
              <a:rPr lang="en-US" dirty="0"/>
              <a:t>Remote Calls</a:t>
            </a:r>
            <a:endParaRPr lang="fr-CA" dirty="0"/>
          </a:p>
        </p:txBody>
      </p:sp>
      <p:sp>
        <p:nvSpPr>
          <p:cNvPr id="44" name="Left Brace 43">
            <a:extLst>
              <a:ext uri="{FF2B5EF4-FFF2-40B4-BE49-F238E27FC236}">
                <a16:creationId xmlns:a16="http://schemas.microsoft.com/office/drawing/2014/main" id="{F15CB91C-8262-4C88-A8AF-0AB96A2B25C5}"/>
              </a:ext>
            </a:extLst>
          </p:cNvPr>
          <p:cNvSpPr/>
          <p:nvPr/>
        </p:nvSpPr>
        <p:spPr>
          <a:xfrm>
            <a:off x="1287227" y="4499798"/>
            <a:ext cx="287780" cy="867983"/>
          </a:xfrm>
          <a:prstGeom prst="leftBrac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3" name="TextBox 2">
            <a:extLst>
              <a:ext uri="{FF2B5EF4-FFF2-40B4-BE49-F238E27FC236}">
                <a16:creationId xmlns:a16="http://schemas.microsoft.com/office/drawing/2014/main" id="{861CF1EE-7468-41E2-B78A-C25FB4C2880D}"/>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4BFBF4B9-603F-4CC1-B077-60F5EE586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
        <p:nvSpPr>
          <p:cNvPr id="39" name="Content Placeholder 6">
            <a:extLst>
              <a:ext uri="{FF2B5EF4-FFF2-40B4-BE49-F238E27FC236}">
                <a16:creationId xmlns:a16="http://schemas.microsoft.com/office/drawing/2014/main" id="{20B81910-1350-4C66-A25B-1E8E99CB1D7C}"/>
              </a:ext>
            </a:extLst>
          </p:cNvPr>
          <p:cNvSpPr txBox="1">
            <a:spLocks/>
          </p:cNvSpPr>
          <p:nvPr/>
        </p:nvSpPr>
        <p:spPr>
          <a:xfrm>
            <a:off x="4992646" y="1237604"/>
            <a:ext cx="9144000" cy="307777"/>
          </a:xfrm>
        </p:spPr>
        <p:txBody>
          <a:bodyP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342900" indent="-342900">
              <a:buFont typeface="Arial" panose="020B0604020202020204" pitchFamily="34" charset="0"/>
              <a:buChar char="•"/>
            </a:pPr>
            <a:r>
              <a:rPr lang="en-GB"/>
              <a:t>Abstraction layer sitting on top of all underlying modules;</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Allows you to write 1 configuration to handle all workloads;</a:t>
            </a:r>
            <a:endParaRPr lang="en-GB" dirty="0"/>
          </a:p>
        </p:txBody>
      </p:sp>
      <p:pic>
        <p:nvPicPr>
          <p:cNvPr id="7" name="Picture 6">
            <a:extLst>
              <a:ext uri="{FF2B5EF4-FFF2-40B4-BE49-F238E27FC236}">
                <a16:creationId xmlns:a16="http://schemas.microsoft.com/office/drawing/2014/main" id="{A5CC88DA-A2D5-47DE-B721-1CBB39B67EF8}"/>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270685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41897" y="429567"/>
            <a:ext cx="9144000" cy="553998"/>
          </a:xfrm>
        </p:spPr>
        <p:txBody>
          <a:bodyPr/>
          <a:lstStyle/>
          <a:p>
            <a:r>
              <a:rPr lang="en-CA" dirty="0"/>
              <a:t>Community</a:t>
            </a:r>
          </a:p>
        </p:txBody>
      </p:sp>
      <p:sp>
        <p:nvSpPr>
          <p:cNvPr id="5" name="TextBox 4">
            <a:extLst>
              <a:ext uri="{FF2B5EF4-FFF2-40B4-BE49-F238E27FC236}">
                <a16:creationId xmlns:a16="http://schemas.microsoft.com/office/drawing/2014/main" id="{7C42340F-895E-46B5-A9B3-9BA4D440D51C}"/>
              </a:ext>
            </a:extLst>
          </p:cNvPr>
          <p:cNvSpPr txBox="1"/>
          <p:nvPr/>
        </p:nvSpPr>
        <p:spPr>
          <a:xfrm>
            <a:off x="3865725" y="5843658"/>
            <a:ext cx="8551026" cy="584775"/>
          </a:xfrm>
          <a:prstGeom prst="rect">
            <a:avLst/>
          </a:prstGeom>
          <a:noFill/>
        </p:spPr>
        <p:txBody>
          <a:bodyPr wrap="square" rtlCol="0" anchor="t">
            <a:spAutoFit/>
          </a:bodyPr>
          <a:lstStyle/>
          <a:p>
            <a:r>
              <a:rPr lang="en-CA" sz="3200" dirty="0">
                <a:solidFill>
                  <a:schemeClr val="accent3"/>
                </a:solidFill>
                <a:hlinkClick r:id="rId2"/>
              </a:rPr>
              <a:t>aka.ms/O365DSC</a:t>
            </a:r>
            <a:endParaRPr lang="en-CA" sz="3200" dirty="0">
              <a:solidFill>
                <a:schemeClr val="accent3"/>
              </a:solidFill>
            </a:endParaRPr>
          </a:p>
        </p:txBody>
      </p:sp>
      <p:sp>
        <p:nvSpPr>
          <p:cNvPr id="25" name="TextBox 24">
            <a:extLst>
              <a:ext uri="{FF2B5EF4-FFF2-40B4-BE49-F238E27FC236}">
                <a16:creationId xmlns:a16="http://schemas.microsoft.com/office/drawing/2014/main" id="{DE698F89-C9BE-428E-88F0-A5DC48E73A6F}"/>
              </a:ext>
            </a:extLst>
          </p:cNvPr>
          <p:cNvSpPr txBox="1"/>
          <p:nvPr/>
        </p:nvSpPr>
        <p:spPr>
          <a:xfrm>
            <a:off x="978409" y="1747646"/>
            <a:ext cx="10415573" cy="3785652"/>
          </a:xfrm>
          <a:prstGeom prst="rect">
            <a:avLst/>
          </a:prstGeom>
          <a:noFill/>
        </p:spPr>
        <p:txBody>
          <a:bodyPr wrap="square" rtlCol="0" anchor="t">
            <a:spAutoFit/>
          </a:bodyPr>
          <a:lstStyle/>
          <a:p>
            <a:pPr marL="285750" indent="-285750">
              <a:buFontTx/>
              <a:buChar char="-"/>
            </a:pPr>
            <a:r>
              <a:rPr lang="en-CA" sz="2400" dirty="0"/>
              <a:t>100% Open-Source on GitHub;</a:t>
            </a:r>
          </a:p>
          <a:p>
            <a:pPr marL="285750" indent="-285750">
              <a:buFontTx/>
              <a:buChar char="-"/>
            </a:pPr>
            <a:endParaRPr lang="en-CA" sz="2400" dirty="0"/>
          </a:p>
          <a:p>
            <a:pPr marL="285750" indent="-285750">
              <a:buFontTx/>
              <a:buChar char="-"/>
            </a:pPr>
            <a:r>
              <a:rPr lang="en-CA" sz="2400" dirty="0"/>
              <a:t>All the documentation is in the Wiki;</a:t>
            </a:r>
          </a:p>
          <a:p>
            <a:pPr marL="285750" indent="-285750">
              <a:buFontTx/>
              <a:buChar char="-"/>
            </a:pPr>
            <a:endParaRPr lang="en-CA" sz="2400" dirty="0"/>
          </a:p>
          <a:p>
            <a:pPr marL="285750" indent="-285750">
              <a:buFontTx/>
              <a:buChar char="-"/>
            </a:pPr>
            <a:r>
              <a:rPr lang="en-CA" sz="2400" dirty="0"/>
              <a:t>Worldwide team of dedicated engineers;</a:t>
            </a:r>
          </a:p>
          <a:p>
            <a:pPr marL="285750" indent="-285750">
              <a:buFontTx/>
              <a:buChar char="-"/>
            </a:pPr>
            <a:endParaRPr lang="en-CA" sz="2400" dirty="0"/>
          </a:p>
          <a:p>
            <a:pPr marL="285750" indent="-285750">
              <a:buFontTx/>
              <a:buChar char="-"/>
            </a:pPr>
            <a:r>
              <a:rPr lang="en-CA" sz="2400" dirty="0"/>
              <a:t>Looking for help:</a:t>
            </a:r>
          </a:p>
          <a:p>
            <a:pPr marL="742933" lvl="1" indent="-285750">
              <a:buFontTx/>
              <a:buChar char="-"/>
            </a:pPr>
            <a:r>
              <a:rPr lang="en-CA" sz="2400" dirty="0"/>
              <a:t>Testing;</a:t>
            </a:r>
          </a:p>
          <a:p>
            <a:pPr marL="742933" lvl="1" indent="-285750">
              <a:buFontTx/>
              <a:buChar char="-"/>
            </a:pPr>
            <a:r>
              <a:rPr lang="en-CA" sz="2400" dirty="0"/>
              <a:t>Development;</a:t>
            </a:r>
          </a:p>
          <a:p>
            <a:pPr marL="742933" lvl="1" indent="-285750">
              <a:buFontTx/>
              <a:buChar char="-"/>
            </a:pPr>
            <a:r>
              <a:rPr lang="en-CA" sz="2400" dirty="0"/>
              <a:t>Suggestions, ideas, and feedback;</a:t>
            </a:r>
          </a:p>
        </p:txBody>
      </p:sp>
      <p:sp>
        <p:nvSpPr>
          <p:cNvPr id="3" name="TextBox 2">
            <a:extLst>
              <a:ext uri="{FF2B5EF4-FFF2-40B4-BE49-F238E27FC236}">
                <a16:creationId xmlns:a16="http://schemas.microsoft.com/office/drawing/2014/main" id="{0E0E7109-3BFB-48CC-988B-16B04E649FA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91BA9AE6-65FA-4FEE-B62B-9B583712B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994038-3B41-4A0F-868C-F245BB0B2401}"/>
              </a:ext>
            </a:extLst>
          </p:cNvPr>
          <p:cNvPicPr>
            <a:picLocks noChangeAspect="1"/>
          </p:cNvPicPr>
          <p:nvPr/>
        </p:nvPicPr>
        <p:blipFill>
          <a:blip r:embed="rId4"/>
          <a:stretch>
            <a:fillRect/>
          </a:stretch>
        </p:blipFill>
        <p:spPr>
          <a:xfrm>
            <a:off x="-18380" y="-4594"/>
            <a:ext cx="119429" cy="6858000"/>
          </a:xfrm>
          <a:prstGeom prst="rect">
            <a:avLst/>
          </a:prstGeom>
        </p:spPr>
      </p:pic>
      <p:pic>
        <p:nvPicPr>
          <p:cNvPr id="3074" name="Picture 2" descr="See the source image">
            <a:extLst>
              <a:ext uri="{FF2B5EF4-FFF2-40B4-BE49-F238E27FC236}">
                <a16:creationId xmlns:a16="http://schemas.microsoft.com/office/drawing/2014/main" id="{E997323E-9A17-4C3B-99EC-10F3F03A06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3571" y="3687191"/>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F5FF9E-BF48-46B3-997B-10C72D303FEC}"/>
              </a:ext>
            </a:extLst>
          </p:cNvPr>
          <p:cNvSpPr txBox="1">
            <a:spLocks/>
          </p:cNvSpPr>
          <p:nvPr/>
        </p:nvSpPr>
        <p:spPr>
          <a:xfrm>
            <a:off x="-2074694" y="-203197"/>
            <a:ext cx="10506456" cy="119786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4000" b="1" kern="1200" cap="none" spc="-100" baseline="0">
                <a:ln w="3175">
                  <a:noFill/>
                </a:ln>
                <a:solidFill>
                  <a:srgbClr val="FFFFFF"/>
                </a:solidFill>
                <a:effectLst/>
                <a:latin typeface="+mj-lt"/>
                <a:ea typeface="+mn-ea"/>
                <a:cs typeface="Segoe UI" pitchFamily="34" charset="0"/>
              </a:defRPr>
            </a:lvl1pPr>
          </a:lstStyle>
          <a:p>
            <a:pPr algn="ctr" defTabSz="914400">
              <a:lnSpc>
                <a:spcPct val="90000"/>
              </a:lnSpc>
              <a:spcAft>
                <a:spcPts val="600"/>
              </a:spcAft>
            </a:pPr>
            <a:r>
              <a:rPr lang="en-US" sz="3600" dirty="0">
                <a:solidFill>
                  <a:schemeClr val="tx1"/>
                </a:solidFill>
                <a:ea typeface="+mj-ea"/>
                <a:cs typeface="+mj-cs"/>
              </a:rPr>
              <a:t>Telemetry</a:t>
            </a:r>
          </a:p>
        </p:txBody>
      </p:sp>
      <p:sp>
        <p:nvSpPr>
          <p:cNvPr id="7" name="Subtitle 6">
            <a:extLst>
              <a:ext uri="{FF2B5EF4-FFF2-40B4-BE49-F238E27FC236}">
                <a16:creationId xmlns:a16="http://schemas.microsoft.com/office/drawing/2014/main" id="{E681C2C1-D21D-45DF-A0BB-964ADE2D6A2C}"/>
              </a:ext>
            </a:extLst>
          </p:cNvPr>
          <p:cNvSpPr>
            <a:spLocks noGrp="1"/>
          </p:cNvSpPr>
          <p:nvPr>
            <p:ph type="body" sz="quarter" idx="12"/>
          </p:nvPr>
        </p:nvSpPr>
        <p:spPr>
          <a:xfrm>
            <a:off x="4701771" y="3121223"/>
            <a:ext cx="9144000" cy="307777"/>
          </a:xfrm>
        </p:spPr>
        <p:txBody>
          <a:bodyPr vert="horz" lIns="91440" tIns="45720" rIns="91440" bIns="45720" rtlCol="0">
            <a:noAutofit/>
          </a:bodyPr>
          <a:lstStyle/>
          <a:p>
            <a:pPr marL="285750" indent="-285750" defTabSz="914400">
              <a:lnSpc>
                <a:spcPct val="90000"/>
              </a:lnSpc>
              <a:spcBef>
                <a:spcPts val="1000"/>
              </a:spcBef>
              <a:buFont typeface="Arial" panose="020B0604020202020204" pitchFamily="34" charset="0"/>
              <a:buChar char="•"/>
            </a:pPr>
            <a:r>
              <a:rPr lang="en-US" sz="1800" dirty="0">
                <a:solidFill>
                  <a:schemeClr val="tx1"/>
                </a:solidFill>
                <a:latin typeface="+mn-lt"/>
                <a:cs typeface="+mn-cs"/>
              </a:rPr>
              <a:t>Allow Organizations to specify their own </a:t>
            </a:r>
            <a:r>
              <a:rPr lang="en-US" sz="1800" b="1" dirty="0">
                <a:solidFill>
                  <a:schemeClr val="tx1"/>
                </a:solidFill>
                <a:latin typeface="+mn-lt"/>
                <a:cs typeface="+mn-cs"/>
              </a:rPr>
              <a:t>App Insights </a:t>
            </a:r>
            <a:r>
              <a:rPr lang="en-US" sz="1800" dirty="0">
                <a:solidFill>
                  <a:schemeClr val="tx1"/>
                </a:solidFill>
                <a:latin typeface="+mn-lt"/>
                <a:cs typeface="+mn-cs"/>
              </a:rPr>
              <a:t>Key</a:t>
            </a:r>
            <a:endParaRPr lang="en-US" sz="1800" b="1" dirty="0">
              <a:solidFill>
                <a:schemeClr val="tx1"/>
              </a:solidFill>
              <a:latin typeface="+mn-lt"/>
              <a:cs typeface="+mn-cs"/>
            </a:endParaRPr>
          </a:p>
          <a:p>
            <a:pPr marL="285750" indent="-285750" defTabSz="914400">
              <a:lnSpc>
                <a:spcPct val="90000"/>
              </a:lnSpc>
              <a:spcBef>
                <a:spcPts val="1000"/>
              </a:spcBef>
              <a:buFont typeface="Arial" panose="020B0604020202020204" pitchFamily="34" charset="0"/>
              <a:buChar char="•"/>
            </a:pPr>
            <a:endParaRPr lang="en-US" sz="1800" b="1" dirty="0">
              <a:solidFill>
                <a:schemeClr val="tx1"/>
              </a:solidFill>
              <a:latin typeface="+mn-lt"/>
              <a:cs typeface="+mn-cs"/>
            </a:endParaRPr>
          </a:p>
          <a:p>
            <a:pPr marL="285750" indent="-285750" defTabSz="914400">
              <a:lnSpc>
                <a:spcPct val="90000"/>
              </a:lnSpc>
              <a:spcBef>
                <a:spcPts val="1000"/>
              </a:spcBef>
              <a:buFont typeface="Arial" panose="020B0604020202020204" pitchFamily="34" charset="0"/>
              <a:buChar char="•"/>
            </a:pPr>
            <a:r>
              <a:rPr lang="en-US" sz="1800" dirty="0">
                <a:solidFill>
                  <a:schemeClr val="tx1"/>
                </a:solidFill>
                <a:latin typeface="+mn-lt"/>
                <a:cs typeface="+mn-cs"/>
              </a:rPr>
              <a:t>Track drift, configuration and extraction activities</a:t>
            </a:r>
          </a:p>
        </p:txBody>
      </p:sp>
      <p:pic>
        <p:nvPicPr>
          <p:cNvPr id="13" name="Picture 12">
            <a:extLst>
              <a:ext uri="{FF2B5EF4-FFF2-40B4-BE49-F238E27FC236}">
                <a16:creationId xmlns:a16="http://schemas.microsoft.com/office/drawing/2014/main" id="{45DB6A4F-1416-4608-B2A2-CA8328155826}"/>
              </a:ext>
            </a:extLst>
          </p:cNvPr>
          <p:cNvPicPr>
            <a:picLocks noChangeAspect="1"/>
          </p:cNvPicPr>
          <p:nvPr/>
        </p:nvPicPr>
        <p:blipFill>
          <a:blip r:embed="rId2"/>
          <a:stretch>
            <a:fillRect/>
          </a:stretch>
        </p:blipFill>
        <p:spPr>
          <a:xfrm>
            <a:off x="692110" y="3802593"/>
            <a:ext cx="3630641" cy="1797166"/>
          </a:xfrm>
          <a:prstGeom prst="rect">
            <a:avLst/>
          </a:prstGeom>
        </p:spPr>
      </p:pic>
      <p:pic>
        <p:nvPicPr>
          <p:cNvPr id="11" name="Picture 10">
            <a:extLst>
              <a:ext uri="{FF2B5EF4-FFF2-40B4-BE49-F238E27FC236}">
                <a16:creationId xmlns:a16="http://schemas.microsoft.com/office/drawing/2014/main" id="{790ED049-C3D9-439C-9DCF-9AD8B3E27FA7}"/>
              </a:ext>
            </a:extLst>
          </p:cNvPr>
          <p:cNvPicPr>
            <a:picLocks noChangeAspect="1"/>
          </p:cNvPicPr>
          <p:nvPr/>
        </p:nvPicPr>
        <p:blipFill>
          <a:blip r:embed="rId3"/>
          <a:stretch>
            <a:fillRect/>
          </a:stretch>
        </p:blipFill>
        <p:spPr>
          <a:xfrm>
            <a:off x="647775" y="1268181"/>
            <a:ext cx="3630168" cy="2404985"/>
          </a:xfrm>
          <a:prstGeom prst="rect">
            <a:avLst/>
          </a:prstGeom>
        </p:spPr>
      </p:pic>
      <p:pic>
        <p:nvPicPr>
          <p:cNvPr id="17" name="Picture 16">
            <a:extLst>
              <a:ext uri="{FF2B5EF4-FFF2-40B4-BE49-F238E27FC236}">
                <a16:creationId xmlns:a16="http://schemas.microsoft.com/office/drawing/2014/main" id="{B9D3CCDB-3707-40B8-BC4C-F1F1D64886A5}"/>
              </a:ext>
            </a:extLst>
          </p:cNvPr>
          <p:cNvPicPr>
            <a:picLocks noChangeAspect="1"/>
          </p:cNvPicPr>
          <p:nvPr/>
        </p:nvPicPr>
        <p:blipFill>
          <a:blip r:embed="rId4"/>
          <a:stretch>
            <a:fillRect/>
          </a:stretch>
        </p:blipFill>
        <p:spPr>
          <a:xfrm>
            <a:off x="-18380" y="-4594"/>
            <a:ext cx="119429" cy="6858000"/>
          </a:xfrm>
          <a:prstGeom prst="rect">
            <a:avLst/>
          </a:prstGeom>
        </p:spPr>
      </p:pic>
      <p:sp>
        <p:nvSpPr>
          <p:cNvPr id="19" name="TextBox 18">
            <a:extLst>
              <a:ext uri="{FF2B5EF4-FFF2-40B4-BE49-F238E27FC236}">
                <a16:creationId xmlns:a16="http://schemas.microsoft.com/office/drawing/2014/main" id="{62D6FAC6-E9BD-4651-A591-70FDFBA92283}"/>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3" name="Picture 42" descr="See the source image">
            <a:extLst>
              <a:ext uri="{FF2B5EF4-FFF2-40B4-BE49-F238E27FC236}">
                <a16:creationId xmlns:a16="http://schemas.microsoft.com/office/drawing/2014/main" id="{07B2EF8B-3945-4694-9383-645093C53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8116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270556" y="413008"/>
            <a:ext cx="9144000" cy="553998"/>
          </a:xfrm>
        </p:spPr>
        <p:txBody>
          <a:bodyPr>
            <a:normAutofit/>
          </a:bodyPr>
          <a:lstStyle/>
          <a:p>
            <a:r>
              <a:rPr lang="en-US" sz="3600" dirty="0"/>
              <a:t>‏</a:t>
            </a:r>
            <a:r>
              <a:rPr lang="en-US" sz="3200" dirty="0"/>
              <a:t>@NikCharlebois</a:t>
            </a:r>
          </a:p>
        </p:txBody>
      </p:sp>
      <p:sp>
        <p:nvSpPr>
          <p:cNvPr id="12" name="Content Placeholder 6"/>
          <p:cNvSpPr>
            <a:spLocks noGrp="1"/>
          </p:cNvSpPr>
          <p:nvPr>
            <p:ph type="body" sz="quarter" idx="12"/>
          </p:nvPr>
        </p:nvSpPr>
        <p:spPr>
          <a:xfrm>
            <a:off x="802589" y="1513279"/>
            <a:ext cx="9144000" cy="307777"/>
          </a:xfrm>
        </p:spPr>
        <p:txBody>
          <a:bodyPr>
            <a:noAutofit/>
          </a:bodyPr>
          <a:lstStyle/>
          <a:p>
            <a:pPr indent="-228600" fontAlgn="base"/>
            <a:r>
              <a:rPr lang="en-US" sz="2400" b="1" u="sng" dirty="0"/>
              <a:t>Role:</a:t>
            </a:r>
            <a:endParaRPr lang="en-US" sz="2400" dirty="0"/>
          </a:p>
          <a:p>
            <a:pPr lvl="1" fontAlgn="base"/>
            <a:r>
              <a:rPr lang="en-US" sz="2400" dirty="0"/>
              <a:t>Senior Premier Field Engineer - Microsoft</a:t>
            </a:r>
          </a:p>
          <a:p>
            <a:pPr lvl="1" fontAlgn="base"/>
            <a:r>
              <a:rPr lang="en-US" sz="2400" dirty="0"/>
              <a:t>Focus on DevOPS and Automation</a:t>
            </a:r>
          </a:p>
          <a:p>
            <a:pPr fontAlgn="base"/>
            <a:endParaRPr lang="en-US" sz="2400" dirty="0"/>
          </a:p>
          <a:p>
            <a:pPr fontAlgn="base"/>
            <a:r>
              <a:rPr lang="en-US" sz="2400" b="1" u="sng" dirty="0"/>
              <a:t>About Me:</a:t>
            </a:r>
          </a:p>
          <a:p>
            <a:pPr lvl="1" fontAlgn="base"/>
            <a:r>
              <a:rPr lang="en-US" sz="2400" dirty="0"/>
              <a:t>Ex-PowerShell MVP</a:t>
            </a:r>
          </a:p>
          <a:p>
            <a:pPr lvl="1" fontAlgn="base"/>
            <a:r>
              <a:rPr lang="en-US" sz="2400" dirty="0"/>
              <a:t>Author of multiple SharePoint/O365 books</a:t>
            </a:r>
          </a:p>
          <a:p>
            <a:pPr lvl="1" fontAlgn="base"/>
            <a:r>
              <a:rPr lang="en-US" sz="2400" dirty="0"/>
              <a:t>Based out of Quebec</a:t>
            </a:r>
          </a:p>
          <a:p>
            <a:pPr lvl="1" fontAlgn="base"/>
            <a:r>
              <a:rPr lang="en-US" sz="2400" dirty="0"/>
              <a:t>Speaker at various technology conference</a:t>
            </a:r>
          </a:p>
          <a:p>
            <a:pPr lvl="1" fontAlgn="base"/>
            <a:r>
              <a:rPr lang="en-US" sz="2400" dirty="0"/>
              <a:t>Blogger at </a:t>
            </a:r>
            <a:r>
              <a:rPr lang="en-US" sz="2400" dirty="0">
                <a:hlinkClick r:id="rId3"/>
              </a:rPr>
              <a:t>http://NikCharlebois.com</a:t>
            </a:r>
            <a:r>
              <a:rPr lang="en-US" sz="2400" dirty="0"/>
              <a:t> </a:t>
            </a:r>
          </a:p>
          <a:p>
            <a:pPr lvl="1" fontAlgn="base"/>
            <a:r>
              <a:rPr lang="en-US" sz="2400" dirty="0"/>
              <a:t>Owner of ReverseDSC &amp; Office365DSC</a:t>
            </a:r>
          </a:p>
        </p:txBody>
      </p:sp>
      <p:pic>
        <p:nvPicPr>
          <p:cNvPr id="1026" name="Picture 2">
            <a:extLst>
              <a:ext uri="{FF2B5EF4-FFF2-40B4-BE49-F238E27FC236}">
                <a16:creationId xmlns:a16="http://schemas.microsoft.com/office/drawing/2014/main" id="{62A5EA1E-80F5-4DDF-B4F0-DBE682EFC10B}"/>
              </a:ext>
            </a:extLst>
          </p:cNvPr>
          <p:cNvPicPr>
            <a:picLocks noChangeAspect="1" noChangeArrowheads="1"/>
          </p:cNvPicPr>
          <p:nvPr/>
        </p:nvPicPr>
        <p:blipFill>
          <a:blip r:embed="rId4"/>
          <a:srcRect/>
          <a:stretch/>
        </p:blipFill>
        <p:spPr bwMode="auto">
          <a:xfrm>
            <a:off x="8693867" y="690007"/>
            <a:ext cx="2768685" cy="3011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9E1725-7BFB-4BFE-8106-A89AE3B42C8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87D1108D-583C-4E46-94D1-BD6AC0DB7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6720E5B-AC9E-4F30-99CE-03220D4D5E8C}"/>
              </a:ext>
            </a:extLst>
          </p:cNvPr>
          <p:cNvPicPr>
            <a:picLocks noChangeAspect="1"/>
          </p:cNvPicPr>
          <p:nvPr/>
        </p:nvPicPr>
        <p:blipFill>
          <a:blip r:embed="rId6"/>
          <a:stretch>
            <a:fillRect/>
          </a:stretch>
        </p:blipFill>
        <p:spPr>
          <a:xfrm>
            <a:off x="0" y="0"/>
            <a:ext cx="119429" cy="6858000"/>
          </a:xfrm>
          <a:prstGeom prst="rect">
            <a:avLst/>
          </a:prstGeom>
        </p:spPr>
      </p:pic>
    </p:spTree>
    <p:extLst>
      <p:ext uri="{BB962C8B-B14F-4D97-AF65-F5344CB8AC3E}">
        <p14:creationId xmlns:p14="http://schemas.microsoft.com/office/powerpoint/2010/main" val="213544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7CFA4E-3868-4ECC-9383-9B203F9AA53D}"/>
              </a:ext>
            </a:extLst>
          </p:cNvPr>
          <p:cNvPicPr>
            <a:picLocks noChangeAspect="1"/>
          </p:cNvPicPr>
          <p:nvPr/>
        </p:nvPicPr>
        <p:blipFill>
          <a:blip r:embed="rId2"/>
          <a:stretch>
            <a:fillRect/>
          </a:stretch>
        </p:blipFill>
        <p:spPr>
          <a:xfrm>
            <a:off x="-18380" y="-4594"/>
            <a:ext cx="119429" cy="6858000"/>
          </a:xfrm>
          <a:prstGeom prst="rect">
            <a:avLst/>
          </a:prstGeom>
        </p:spPr>
      </p:pic>
      <p:sp>
        <p:nvSpPr>
          <p:cNvPr id="10" name="Title 1">
            <a:extLst>
              <a:ext uri="{FF2B5EF4-FFF2-40B4-BE49-F238E27FC236}">
                <a16:creationId xmlns:a16="http://schemas.microsoft.com/office/drawing/2014/main" id="{652360B5-EE65-4050-86EA-5A27D92F192A}"/>
              </a:ext>
            </a:extLst>
          </p:cNvPr>
          <p:cNvSpPr txBox="1">
            <a:spLocks/>
          </p:cNvSpPr>
          <p:nvPr/>
        </p:nvSpPr>
        <p:spPr>
          <a:xfrm>
            <a:off x="-1123534" y="-180223"/>
            <a:ext cx="10506456" cy="119786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4000" b="1" kern="1200" cap="none" spc="-100" baseline="0">
                <a:ln w="3175">
                  <a:noFill/>
                </a:ln>
                <a:solidFill>
                  <a:srgbClr val="FFFFFF"/>
                </a:solidFill>
                <a:effectLst/>
                <a:latin typeface="+mj-lt"/>
                <a:ea typeface="+mn-ea"/>
                <a:cs typeface="Segoe UI" pitchFamily="34" charset="0"/>
              </a:defRPr>
            </a:lvl1pPr>
          </a:lstStyle>
          <a:p>
            <a:pPr algn="ctr" defTabSz="914400">
              <a:lnSpc>
                <a:spcPct val="90000"/>
              </a:lnSpc>
              <a:spcAft>
                <a:spcPts val="600"/>
              </a:spcAft>
            </a:pPr>
            <a:r>
              <a:rPr lang="en-US" sz="3600" dirty="0">
                <a:solidFill>
                  <a:schemeClr val="tx1"/>
                </a:solidFill>
                <a:ea typeface="+mj-ea"/>
                <a:cs typeface="+mj-cs"/>
              </a:rPr>
              <a:t>Advanced Logging</a:t>
            </a:r>
          </a:p>
        </p:txBody>
      </p:sp>
      <p:pic>
        <p:nvPicPr>
          <p:cNvPr id="11" name="Picture 10">
            <a:extLst>
              <a:ext uri="{FF2B5EF4-FFF2-40B4-BE49-F238E27FC236}">
                <a16:creationId xmlns:a16="http://schemas.microsoft.com/office/drawing/2014/main" id="{982FDA01-A6FD-441B-88BC-3EC48CEC05DB}"/>
              </a:ext>
            </a:extLst>
          </p:cNvPr>
          <p:cNvPicPr>
            <a:picLocks noChangeAspect="1"/>
          </p:cNvPicPr>
          <p:nvPr/>
        </p:nvPicPr>
        <p:blipFill>
          <a:blip r:embed="rId3"/>
          <a:stretch>
            <a:fillRect/>
          </a:stretch>
        </p:blipFill>
        <p:spPr>
          <a:xfrm>
            <a:off x="391715" y="1333500"/>
            <a:ext cx="6941344" cy="5048250"/>
          </a:xfrm>
          <a:prstGeom prst="rect">
            <a:avLst/>
          </a:prstGeom>
        </p:spPr>
      </p:pic>
      <p:sp>
        <p:nvSpPr>
          <p:cNvPr id="12" name="TextBox 11">
            <a:extLst>
              <a:ext uri="{FF2B5EF4-FFF2-40B4-BE49-F238E27FC236}">
                <a16:creationId xmlns:a16="http://schemas.microsoft.com/office/drawing/2014/main" id="{75234289-108C-4544-96A5-275420DF9127}"/>
              </a:ext>
            </a:extLst>
          </p:cNvPr>
          <p:cNvSpPr txBox="1"/>
          <p:nvPr/>
        </p:nvSpPr>
        <p:spPr>
          <a:xfrm>
            <a:off x="7623725" y="3300412"/>
            <a:ext cx="4410075"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Isolated event log;</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Extensive details about errors/drifts;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49A9C180-50F4-43E6-B199-B86C55F32D7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6" name="Picture 15" descr="See the source image">
            <a:extLst>
              <a:ext uri="{FF2B5EF4-FFF2-40B4-BE49-F238E27FC236}">
                <a16:creationId xmlns:a16="http://schemas.microsoft.com/office/drawing/2014/main" id="{9D7FDE88-5C10-43BD-B52C-1F1B5EBA8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95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297BCC-9D31-4FD4-ADB3-BD8D79F80E60}"/>
              </a:ext>
            </a:extLst>
          </p:cNvPr>
          <p:cNvPicPr>
            <a:picLocks noChangeAspect="1"/>
          </p:cNvPicPr>
          <p:nvPr/>
        </p:nvPicPr>
        <p:blipFill>
          <a:blip r:embed="rId2"/>
          <a:stretch>
            <a:fillRect/>
          </a:stretch>
        </p:blipFill>
        <p:spPr>
          <a:xfrm>
            <a:off x="-18380" y="-4594"/>
            <a:ext cx="119429" cy="6858000"/>
          </a:xfrm>
          <a:prstGeom prst="rect">
            <a:avLst/>
          </a:prstGeom>
        </p:spPr>
      </p:pic>
      <p:sp>
        <p:nvSpPr>
          <p:cNvPr id="9" name="Title 1">
            <a:extLst>
              <a:ext uri="{FF2B5EF4-FFF2-40B4-BE49-F238E27FC236}">
                <a16:creationId xmlns:a16="http://schemas.microsoft.com/office/drawing/2014/main" id="{1B64AAD4-2E6A-4148-A1EF-FA3E4C2AD541}"/>
              </a:ext>
            </a:extLst>
          </p:cNvPr>
          <p:cNvSpPr txBox="1">
            <a:spLocks/>
          </p:cNvSpPr>
          <p:nvPr/>
        </p:nvSpPr>
        <p:spPr>
          <a:xfrm>
            <a:off x="2191166" y="-180223"/>
            <a:ext cx="3419059" cy="119786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4000" b="1" kern="1200" cap="none" spc="-100" baseline="0">
                <a:ln w="3175">
                  <a:noFill/>
                </a:ln>
                <a:solidFill>
                  <a:srgbClr val="FFFFFF"/>
                </a:solidFill>
                <a:effectLst/>
                <a:latin typeface="+mj-lt"/>
                <a:ea typeface="+mn-ea"/>
                <a:cs typeface="Segoe UI" pitchFamily="34" charset="0"/>
              </a:defRPr>
            </a:lvl1pPr>
          </a:lstStyle>
          <a:p>
            <a:pPr defTabSz="914400">
              <a:lnSpc>
                <a:spcPct val="90000"/>
              </a:lnSpc>
              <a:spcAft>
                <a:spcPts val="600"/>
              </a:spcAft>
            </a:pPr>
            <a:r>
              <a:rPr lang="en-US" sz="3600" dirty="0">
                <a:solidFill>
                  <a:schemeClr val="tx1"/>
                </a:solidFill>
                <a:ea typeface="+mj-ea"/>
                <a:cs typeface="+mj-cs"/>
              </a:rPr>
              <a:t>Authentication</a:t>
            </a:r>
          </a:p>
        </p:txBody>
      </p:sp>
      <p:pic>
        <p:nvPicPr>
          <p:cNvPr id="4098" name="Picture 2" descr="See the source image">
            <a:extLst>
              <a:ext uri="{FF2B5EF4-FFF2-40B4-BE49-F238E27FC236}">
                <a16:creationId xmlns:a16="http://schemas.microsoft.com/office/drawing/2014/main" id="{B2B1D162-AFF0-4BD2-87E8-8D69A942A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3274" y="4543425"/>
            <a:ext cx="1533524" cy="15335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B10D80-48D4-449B-A964-EC69E2508FA9}"/>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2" name="Picture 11" descr="See the source image">
            <a:extLst>
              <a:ext uri="{FF2B5EF4-FFF2-40B4-BE49-F238E27FC236}">
                <a16:creationId xmlns:a16="http://schemas.microsoft.com/office/drawing/2014/main" id="{D6C7E82C-92D6-49BB-BF40-B78A55DB7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C220029-C91F-4774-914B-5D7225508F09}"/>
              </a:ext>
            </a:extLst>
          </p:cNvPr>
          <p:cNvSpPr txBox="1"/>
          <p:nvPr/>
        </p:nvSpPr>
        <p:spPr>
          <a:xfrm>
            <a:off x="1469230" y="2047875"/>
            <a:ext cx="8551069" cy="215443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Fully support Multi-Factor Authentication (MFA) for </a:t>
            </a:r>
            <a:r>
              <a:rPr lang="en-US" sz="2000" b="1" dirty="0">
                <a:gradFill>
                  <a:gsLst>
                    <a:gs pos="2917">
                      <a:schemeClr val="tx1"/>
                    </a:gs>
                    <a:gs pos="30000">
                      <a:schemeClr val="tx1"/>
                    </a:gs>
                  </a:gsLst>
                  <a:lin ang="5400000" scaled="0"/>
                </a:gradFill>
              </a:rPr>
              <a:t>Extraction</a:t>
            </a:r>
            <a:r>
              <a:rPr lang="en-US" sz="2000" dirty="0">
                <a:gradFill>
                  <a:gsLst>
                    <a:gs pos="2917">
                      <a:schemeClr val="tx1"/>
                    </a:gs>
                    <a:gs pos="30000">
                      <a:schemeClr val="tx1"/>
                    </a:gs>
                  </a:gsLst>
                  <a:lin ang="5400000" scaled="0"/>
                </a:gradFill>
              </a:rPr>
              <a:t>;</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MFA is </a:t>
            </a:r>
            <a:r>
              <a:rPr lang="en-US" sz="2000" b="1" dirty="0">
                <a:gradFill>
                  <a:gsLst>
                    <a:gs pos="2917">
                      <a:schemeClr val="tx1"/>
                    </a:gs>
                    <a:gs pos="30000">
                      <a:schemeClr val="tx1"/>
                    </a:gs>
                  </a:gsLst>
                  <a:lin ang="5400000" scaled="0"/>
                </a:gradFill>
              </a:rPr>
              <a:t>not supported</a:t>
            </a:r>
            <a:r>
              <a:rPr lang="en-US" sz="2000" dirty="0">
                <a:gradFill>
                  <a:gsLst>
                    <a:gs pos="2917">
                      <a:schemeClr val="tx1"/>
                    </a:gs>
                    <a:gs pos="30000">
                      <a:schemeClr val="tx1"/>
                    </a:gs>
                  </a:gsLst>
                  <a:lin ang="5400000" scaled="0"/>
                </a:gradFill>
              </a:rPr>
              <a:t> for applying and monitoring configurations;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Consistency checks (e.g. every 15 minutes) wouldn’t make sense;</a:t>
            </a:r>
          </a:p>
          <a:p>
            <a:pPr marL="800083" lvl="1"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Recommendation is to have different workload services accounts, without MFA;</a:t>
            </a:r>
          </a:p>
        </p:txBody>
      </p:sp>
    </p:spTree>
    <p:extLst>
      <p:ext uri="{BB962C8B-B14F-4D97-AF65-F5344CB8AC3E}">
        <p14:creationId xmlns:p14="http://schemas.microsoft.com/office/powerpoint/2010/main" val="23060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C9EC-75DB-4163-BEEC-A5DFA3C8B09F}"/>
              </a:ext>
            </a:extLst>
          </p:cNvPr>
          <p:cNvSpPr>
            <a:spLocks noGrp="1"/>
          </p:cNvSpPr>
          <p:nvPr>
            <p:ph type="title"/>
          </p:nvPr>
        </p:nvSpPr>
        <p:spPr/>
        <p:txBody>
          <a:bodyPr/>
          <a:lstStyle/>
          <a:p>
            <a:r>
              <a:rPr lang="en-US" dirty="0"/>
              <a:t>Partner – </a:t>
            </a:r>
            <a:r>
              <a:rPr lang="en-US" dirty="0" err="1"/>
              <a:t>SysKit</a:t>
            </a:r>
            <a:r>
              <a:rPr lang="en-US" dirty="0"/>
              <a:t> Trace</a:t>
            </a:r>
          </a:p>
        </p:txBody>
      </p:sp>
      <p:pic>
        <p:nvPicPr>
          <p:cNvPr id="4" name="Picture 3">
            <a:extLst>
              <a:ext uri="{FF2B5EF4-FFF2-40B4-BE49-F238E27FC236}">
                <a16:creationId xmlns:a16="http://schemas.microsoft.com/office/drawing/2014/main" id="{95A8A838-DFBD-41BA-8A1B-5E442759FFB3}"/>
              </a:ext>
            </a:extLst>
          </p:cNvPr>
          <p:cNvPicPr>
            <a:picLocks noChangeAspect="1"/>
          </p:cNvPicPr>
          <p:nvPr/>
        </p:nvPicPr>
        <p:blipFill>
          <a:blip r:embed="rId2"/>
          <a:stretch>
            <a:fillRect/>
          </a:stretch>
        </p:blipFill>
        <p:spPr>
          <a:xfrm>
            <a:off x="588263" y="1552073"/>
            <a:ext cx="5075918" cy="3413826"/>
          </a:xfrm>
          <a:prstGeom prst="rect">
            <a:avLst/>
          </a:prstGeom>
        </p:spPr>
      </p:pic>
      <p:pic>
        <p:nvPicPr>
          <p:cNvPr id="5" name="Picture 4">
            <a:extLst>
              <a:ext uri="{FF2B5EF4-FFF2-40B4-BE49-F238E27FC236}">
                <a16:creationId xmlns:a16="http://schemas.microsoft.com/office/drawing/2014/main" id="{200539CB-F793-4476-A06A-C9E429B228B9}"/>
              </a:ext>
            </a:extLst>
          </p:cNvPr>
          <p:cNvPicPr>
            <a:picLocks noChangeAspect="1"/>
          </p:cNvPicPr>
          <p:nvPr/>
        </p:nvPicPr>
        <p:blipFill>
          <a:blip r:embed="rId3"/>
          <a:stretch>
            <a:fillRect/>
          </a:stretch>
        </p:blipFill>
        <p:spPr>
          <a:xfrm>
            <a:off x="1322490" y="4965899"/>
            <a:ext cx="3607463" cy="981594"/>
          </a:xfrm>
          <a:prstGeom prst="rect">
            <a:avLst/>
          </a:prstGeom>
        </p:spPr>
      </p:pic>
      <p:pic>
        <p:nvPicPr>
          <p:cNvPr id="10" name="Picture 9">
            <a:extLst>
              <a:ext uri="{FF2B5EF4-FFF2-40B4-BE49-F238E27FC236}">
                <a16:creationId xmlns:a16="http://schemas.microsoft.com/office/drawing/2014/main" id="{C9AADD87-1A55-4232-BD62-AFF9F4BA7E80}"/>
              </a:ext>
            </a:extLst>
          </p:cNvPr>
          <p:cNvPicPr>
            <a:picLocks noChangeAspect="1"/>
          </p:cNvPicPr>
          <p:nvPr/>
        </p:nvPicPr>
        <p:blipFill>
          <a:blip r:embed="rId4"/>
          <a:stretch>
            <a:fillRect/>
          </a:stretch>
        </p:blipFill>
        <p:spPr>
          <a:xfrm>
            <a:off x="-18380" y="-4594"/>
            <a:ext cx="119429" cy="6858000"/>
          </a:xfrm>
          <a:prstGeom prst="rect">
            <a:avLst/>
          </a:prstGeom>
        </p:spPr>
      </p:pic>
      <p:pic>
        <p:nvPicPr>
          <p:cNvPr id="11" name="Picture 10">
            <a:extLst>
              <a:ext uri="{FF2B5EF4-FFF2-40B4-BE49-F238E27FC236}">
                <a16:creationId xmlns:a16="http://schemas.microsoft.com/office/drawing/2014/main" id="{AB99FECF-5780-4DF8-B712-D5D867AD7548}"/>
              </a:ext>
            </a:extLst>
          </p:cNvPr>
          <p:cNvPicPr>
            <a:picLocks noChangeAspect="1"/>
          </p:cNvPicPr>
          <p:nvPr/>
        </p:nvPicPr>
        <p:blipFill>
          <a:blip r:embed="rId5"/>
          <a:stretch>
            <a:fillRect/>
          </a:stretch>
        </p:blipFill>
        <p:spPr>
          <a:xfrm>
            <a:off x="8098621" y="239644"/>
            <a:ext cx="2617004" cy="2080838"/>
          </a:xfrm>
          <a:prstGeom prst="rect">
            <a:avLst/>
          </a:prstGeom>
        </p:spPr>
      </p:pic>
      <p:pic>
        <p:nvPicPr>
          <p:cNvPr id="12" name="Picture 11">
            <a:extLst>
              <a:ext uri="{FF2B5EF4-FFF2-40B4-BE49-F238E27FC236}">
                <a16:creationId xmlns:a16="http://schemas.microsoft.com/office/drawing/2014/main" id="{76AC9FDD-FCA1-431F-9352-9AC4B22FB42E}"/>
              </a:ext>
            </a:extLst>
          </p:cNvPr>
          <p:cNvPicPr>
            <a:picLocks noChangeAspect="1"/>
          </p:cNvPicPr>
          <p:nvPr/>
        </p:nvPicPr>
        <p:blipFill>
          <a:blip r:embed="rId6"/>
          <a:stretch>
            <a:fillRect/>
          </a:stretch>
        </p:blipFill>
        <p:spPr>
          <a:xfrm>
            <a:off x="8207799" y="2286000"/>
            <a:ext cx="2398648" cy="2062388"/>
          </a:xfrm>
          <a:prstGeom prst="rect">
            <a:avLst/>
          </a:prstGeom>
        </p:spPr>
      </p:pic>
      <p:pic>
        <p:nvPicPr>
          <p:cNvPr id="13" name="Picture 12">
            <a:extLst>
              <a:ext uri="{FF2B5EF4-FFF2-40B4-BE49-F238E27FC236}">
                <a16:creationId xmlns:a16="http://schemas.microsoft.com/office/drawing/2014/main" id="{BFB22AC1-E5FF-4D42-87F1-0F2FBCD6B803}"/>
              </a:ext>
            </a:extLst>
          </p:cNvPr>
          <p:cNvPicPr>
            <a:picLocks noChangeAspect="1"/>
          </p:cNvPicPr>
          <p:nvPr/>
        </p:nvPicPr>
        <p:blipFill>
          <a:blip r:embed="rId7"/>
          <a:stretch>
            <a:fillRect/>
          </a:stretch>
        </p:blipFill>
        <p:spPr>
          <a:xfrm>
            <a:off x="7902173" y="4424282"/>
            <a:ext cx="3009900" cy="2064828"/>
          </a:xfrm>
          <a:prstGeom prst="rect">
            <a:avLst/>
          </a:prstGeom>
        </p:spPr>
      </p:pic>
      <p:sp>
        <p:nvSpPr>
          <p:cNvPr id="15" name="Title 2">
            <a:extLst>
              <a:ext uri="{FF2B5EF4-FFF2-40B4-BE49-F238E27FC236}">
                <a16:creationId xmlns:a16="http://schemas.microsoft.com/office/drawing/2014/main" id="{EE5A13CE-72EC-4518-B69B-E01152EB6283}"/>
              </a:ext>
            </a:extLst>
          </p:cNvPr>
          <p:cNvSpPr txBox="1">
            <a:spLocks/>
          </p:cNvSpPr>
          <p:nvPr/>
        </p:nvSpPr>
        <p:spPr>
          <a:xfrm>
            <a:off x="2173602" y="43150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solidFill>
                  <a:schemeClr val="tx1"/>
                </a:solidFill>
              </a:rPr>
              <a:t>Partners Solutions</a:t>
            </a:r>
          </a:p>
        </p:txBody>
      </p:sp>
    </p:spTree>
    <p:extLst>
      <p:ext uri="{BB962C8B-B14F-4D97-AF65-F5344CB8AC3E}">
        <p14:creationId xmlns:p14="http://schemas.microsoft.com/office/powerpoint/2010/main" val="228124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584200" y="3608587"/>
            <a:ext cx="9144000" cy="307777"/>
          </a:xfrm>
        </p:spPr>
        <p:txBody>
          <a:bodyPr/>
          <a:lstStyle/>
          <a:p>
            <a:r>
              <a:rPr lang="en-CA" dirty="0">
                <a:solidFill>
                  <a:schemeClr val="tx1"/>
                </a:solidFill>
              </a:rPr>
              <a:t>Office 365 Deployment</a:t>
            </a:r>
          </a:p>
        </p:txBody>
      </p:sp>
      <p:sp>
        <p:nvSpPr>
          <p:cNvPr id="2" name="TextBox 1">
            <a:extLst>
              <a:ext uri="{FF2B5EF4-FFF2-40B4-BE49-F238E27FC236}">
                <a16:creationId xmlns:a16="http://schemas.microsoft.com/office/drawing/2014/main" id="{785C15C5-0723-40BA-8DEA-8EC5C8D1BFB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AEC2C5FB-4789-46B8-9969-FD6DED9D5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83C1F6-F4D3-47EC-9A7F-2CF3B6BA4228}"/>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350056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303" y="3147407"/>
            <a:ext cx="9144000" cy="553998"/>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ReverseDSC</a:t>
            </a:r>
          </a:p>
        </p:txBody>
      </p:sp>
      <p:sp>
        <p:nvSpPr>
          <p:cNvPr id="4" name="TextBox 3">
            <a:extLst>
              <a:ext uri="{FF2B5EF4-FFF2-40B4-BE49-F238E27FC236}">
                <a16:creationId xmlns:a16="http://schemas.microsoft.com/office/drawing/2014/main" id="{CCE562C3-A590-4FC1-9022-EB937CEBA9F0}"/>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0573D397-0C10-4059-80DB-671A4AB9B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FB3741B-09D2-4E4A-BAA7-E36590D53432}"/>
              </a:ext>
            </a:extLst>
          </p:cNvPr>
          <p:cNvPicPr>
            <a:picLocks noChangeAspect="1"/>
          </p:cNvPicPr>
          <p:nvPr/>
        </p:nvPicPr>
        <p:blipFill>
          <a:blip r:embed="rId4"/>
          <a:stretch>
            <a:fillRect/>
          </a:stretch>
        </p:blipFill>
        <p:spPr>
          <a:xfrm>
            <a:off x="-18380" y="-4594"/>
            <a:ext cx="119429" cy="6858000"/>
          </a:xfrm>
          <a:prstGeom prst="rect">
            <a:avLst/>
          </a:prstGeom>
        </p:spPr>
      </p:pic>
      <p:pic>
        <p:nvPicPr>
          <p:cNvPr id="11" name="Picture 10" descr="https://github.com/Microsoft/ReverseDSC/blob/master/Images/DSCModuleIcon.png?raw=true">
            <a:extLst>
              <a:ext uri="{FF2B5EF4-FFF2-40B4-BE49-F238E27FC236}">
                <a16:creationId xmlns:a16="http://schemas.microsoft.com/office/drawing/2014/main" id="{F3D3A743-4BB9-4655-87F9-208F1FEB6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629" y="2252138"/>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60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70113" y="401399"/>
            <a:ext cx="9144000" cy="553998"/>
          </a:xfrm>
        </p:spPr>
        <p:txBody>
          <a:bodyPr/>
          <a:lstStyle/>
          <a:p>
            <a:r>
              <a:rPr lang="en-CA" dirty="0"/>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888213" y="1958451"/>
            <a:ext cx="8877879" cy="3416320"/>
          </a:xfrm>
          <a:prstGeom prst="rect">
            <a:avLst/>
          </a:prstGeom>
          <a:noFill/>
        </p:spPr>
        <p:txBody>
          <a:bodyPr wrap="square" rtlCol="0">
            <a:spAutoFit/>
          </a:bodyPr>
          <a:lstStyle/>
          <a:p>
            <a:pPr marL="285750" indent="-285750">
              <a:buFontTx/>
              <a:buChar char="-"/>
            </a:pPr>
            <a:r>
              <a:rPr lang="fr-CA" sz="2400" dirty="0" err="1"/>
              <a:t>Extract</a:t>
            </a:r>
            <a:r>
              <a:rPr lang="fr-CA" sz="2400" dirty="0"/>
              <a:t> DSC Configuration </a:t>
            </a:r>
            <a:r>
              <a:rPr lang="fr-CA" sz="2400" dirty="0" err="1"/>
              <a:t>from</a:t>
            </a:r>
            <a:r>
              <a:rPr lang="fr-CA" sz="2400" dirty="0"/>
              <a:t> </a:t>
            </a:r>
            <a:r>
              <a:rPr lang="fr-CA" sz="2400" dirty="0" err="1"/>
              <a:t>existing</a:t>
            </a:r>
            <a:r>
              <a:rPr lang="fr-CA" sz="2400" dirty="0"/>
              <a:t> </a:t>
            </a:r>
            <a:r>
              <a:rPr lang="fr-CA" sz="2400" dirty="0" err="1"/>
              <a:t>environments</a:t>
            </a:r>
            <a:r>
              <a:rPr lang="fr-CA" sz="2400" dirty="0"/>
              <a:t>;</a:t>
            </a:r>
          </a:p>
          <a:p>
            <a:pPr marL="285750" indent="-285750">
              <a:buFontTx/>
              <a:buChar char="-"/>
            </a:pPr>
            <a:endParaRPr lang="fr-CA" sz="2400" dirty="0"/>
          </a:p>
          <a:p>
            <a:pPr marL="285750" indent="-285750">
              <a:buFontTx/>
              <a:buChar char="-"/>
            </a:pPr>
            <a:r>
              <a:rPr lang="fr-CA" sz="2400" dirty="0"/>
              <a:t>Native </a:t>
            </a:r>
            <a:r>
              <a:rPr lang="fr-CA" sz="2400" dirty="0" err="1"/>
              <a:t>feature</a:t>
            </a:r>
            <a:r>
              <a:rPr lang="fr-CA" sz="2400" dirty="0"/>
              <a:t> </a:t>
            </a:r>
            <a:r>
              <a:rPr lang="fr-CA" sz="2400" dirty="0" err="1"/>
              <a:t>inside</a:t>
            </a:r>
            <a:r>
              <a:rPr lang="fr-CA" sz="2400" dirty="0"/>
              <a:t> of Office365DSC;</a:t>
            </a:r>
          </a:p>
          <a:p>
            <a:pPr marL="285750" indent="-285750">
              <a:buFontTx/>
              <a:buChar char="-"/>
            </a:pPr>
            <a:endParaRPr lang="fr-CA" sz="2400" dirty="0"/>
          </a:p>
          <a:p>
            <a:pPr marL="285750" indent="-285750">
              <a:buFontTx/>
              <a:buChar char="-"/>
            </a:pPr>
            <a:r>
              <a:rPr lang="fr-CA" sz="2400" dirty="0" err="1"/>
              <a:t>Installing</a:t>
            </a:r>
            <a:r>
              <a:rPr lang="fr-CA" sz="2400" dirty="0"/>
              <a:t> Office365DSC exposes </a:t>
            </a:r>
            <a:r>
              <a:rPr lang="fr-CA" sz="2400" b="1" dirty="0"/>
              <a:t>Export-O365Configuration;</a:t>
            </a:r>
          </a:p>
          <a:p>
            <a:pPr marL="285750" indent="-285750">
              <a:buFontTx/>
              <a:buChar char="-"/>
            </a:pPr>
            <a:endParaRPr lang="fr-CA" sz="2400" b="1" dirty="0"/>
          </a:p>
          <a:p>
            <a:pPr marL="285750" indent="-285750">
              <a:buFontTx/>
              <a:buChar char="-"/>
            </a:pPr>
            <a:r>
              <a:rPr lang="fr-CA" sz="2400" dirty="0" err="1"/>
              <a:t>Offers</a:t>
            </a:r>
            <a:r>
              <a:rPr lang="fr-CA" sz="2400" dirty="0"/>
              <a:t> a RETRO User interface straight out of the 90’s for </a:t>
            </a:r>
            <a:r>
              <a:rPr lang="fr-CA" sz="2400" dirty="0" err="1"/>
              <a:t>granular</a:t>
            </a:r>
            <a:r>
              <a:rPr lang="fr-CA" sz="2400" dirty="0"/>
              <a:t> extractions</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523" y="2122251"/>
            <a:ext cx="2187318" cy="2187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FE62E1-5DF8-4C69-A540-575D9C24F51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2D5E899A-04A1-4322-B805-95521A488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744B9B7-2ADB-465A-830B-F76B1F5C7C75}"/>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395380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074863" y="397719"/>
            <a:ext cx="9144000" cy="553998"/>
          </a:xfrm>
        </p:spPr>
        <p:txBody>
          <a:bodyPr/>
          <a:lstStyle/>
          <a:p>
            <a:r>
              <a:rPr lang="en-CA" dirty="0"/>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7555" y="2137836"/>
            <a:ext cx="2187318" cy="2187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E07589-2762-4C83-AB78-7A95E5DD3E2F}"/>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5B2BF535-7101-45FB-980A-8CD2F4471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EF6D61-84B8-473E-9031-0964765F7238}"/>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157778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613046" y="3600450"/>
            <a:ext cx="9144000" cy="307777"/>
          </a:xfrm>
        </p:spPr>
        <p:txBody>
          <a:bodyPr/>
          <a:lstStyle/>
          <a:p>
            <a:r>
              <a:rPr lang="en-CA" dirty="0">
                <a:solidFill>
                  <a:schemeClr val="tx1"/>
                </a:solidFill>
              </a:rPr>
              <a:t>ReverseDSC for Office365DSC</a:t>
            </a:r>
          </a:p>
        </p:txBody>
      </p:sp>
      <p:sp>
        <p:nvSpPr>
          <p:cNvPr id="2" name="TextBox 1">
            <a:extLst>
              <a:ext uri="{FF2B5EF4-FFF2-40B4-BE49-F238E27FC236}">
                <a16:creationId xmlns:a16="http://schemas.microsoft.com/office/drawing/2014/main" id="{5E9E1E12-2530-48E5-AC1A-6CD9C3E66DC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96197CED-BA5B-42B8-AEB7-5B9EBB313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63272A4-0AB7-4EA5-8181-CC01B81BF75A}"/>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402591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613046" y="3533776"/>
            <a:ext cx="9144000" cy="307777"/>
          </a:xfrm>
        </p:spPr>
        <p:txBody>
          <a:bodyPr/>
          <a:lstStyle/>
          <a:p>
            <a:r>
              <a:rPr lang="en-CA" dirty="0">
                <a:solidFill>
                  <a:schemeClr val="tx1"/>
                </a:solidFill>
              </a:rPr>
              <a:t>Tenants Synchronization</a:t>
            </a:r>
          </a:p>
        </p:txBody>
      </p:sp>
      <p:sp>
        <p:nvSpPr>
          <p:cNvPr id="2" name="TextBox 1">
            <a:extLst>
              <a:ext uri="{FF2B5EF4-FFF2-40B4-BE49-F238E27FC236}">
                <a16:creationId xmlns:a16="http://schemas.microsoft.com/office/drawing/2014/main" id="{2E2D10BB-1D9F-411B-A8D8-D14E3E784BC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0E22C59D-6A32-4B83-84D2-3274D1532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4BC0348-9A79-415E-AB71-CE6EEECE5E55}"/>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3156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303" y="2936915"/>
            <a:ext cx="9144000" cy="553998"/>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Azure Automation</a:t>
            </a:r>
          </a:p>
        </p:txBody>
      </p:sp>
      <p:sp>
        <p:nvSpPr>
          <p:cNvPr id="4" name="TextBox 3">
            <a:extLst>
              <a:ext uri="{FF2B5EF4-FFF2-40B4-BE49-F238E27FC236}">
                <a16:creationId xmlns:a16="http://schemas.microsoft.com/office/drawing/2014/main" id="{91FD08FA-4E31-4B25-9E69-4F3580CD65F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15EEC6E8-E73F-4447-AAEA-A19C34A5C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61AF5F4-7EF3-4602-B0B3-77C8A13D7727}"/>
              </a:ext>
            </a:extLst>
          </p:cNvPr>
          <p:cNvPicPr>
            <a:picLocks noChangeAspect="1"/>
          </p:cNvPicPr>
          <p:nvPr/>
        </p:nvPicPr>
        <p:blipFill>
          <a:blip r:embed="rId4"/>
          <a:stretch>
            <a:fillRect/>
          </a:stretch>
        </p:blipFill>
        <p:spPr>
          <a:xfrm>
            <a:off x="-18380" y="-4594"/>
            <a:ext cx="119429" cy="6858000"/>
          </a:xfrm>
          <a:prstGeom prst="rect">
            <a:avLst/>
          </a:prstGeom>
        </p:spPr>
      </p:pic>
      <p:pic>
        <p:nvPicPr>
          <p:cNvPr id="5122" name="Picture 2" descr="See the source image">
            <a:extLst>
              <a:ext uri="{FF2B5EF4-FFF2-40B4-BE49-F238E27FC236}">
                <a16:creationId xmlns:a16="http://schemas.microsoft.com/office/drawing/2014/main" id="{37C54D03-BEC2-4F1F-A888-FD29B5C23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37" y="2495551"/>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03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7147" y="434162"/>
            <a:ext cx="9144000" cy="553998"/>
          </a:xfrm>
        </p:spPr>
        <p:txBody>
          <a:bodyPr vert="horz" lIns="91440" tIns="45720" rIns="91440" bIns="45720" rtlCol="0" anchor="ctr">
            <a:normAutofit fontScale="90000"/>
          </a:bodyPr>
          <a:lstStyle/>
          <a:p>
            <a:pPr algn="ctr" defTabSz="914400">
              <a:lnSpc>
                <a:spcPct val="90000"/>
              </a:lnSpc>
            </a:pPr>
            <a:r>
              <a:rPr lang="en-US" sz="4000" kern="1200" dirty="0">
                <a:solidFill>
                  <a:schemeClr val="tx1"/>
                </a:solidFill>
                <a:latin typeface="+mj-lt"/>
                <a:ea typeface="+mj-ea"/>
                <a:cs typeface="+mj-cs"/>
              </a:rPr>
              <a:t>Managing Expectations</a:t>
            </a:r>
          </a:p>
        </p:txBody>
      </p:sp>
      <p:sp>
        <p:nvSpPr>
          <p:cNvPr id="6" name="Text Placeholder 5"/>
          <p:cNvSpPr>
            <a:spLocks noGrp="1"/>
          </p:cNvSpPr>
          <p:nvPr>
            <p:ph type="body" sz="quarter" idx="12"/>
          </p:nvPr>
        </p:nvSpPr>
        <p:spPr>
          <a:xfrm>
            <a:off x="1673664" y="2335205"/>
            <a:ext cx="9144000" cy="307777"/>
          </a:xfrm>
        </p:spPr>
        <p:txBody>
          <a:bodyPr vert="horz" lIns="91440" tIns="45720" rIns="91440" bIns="45720" rtlCol="0">
            <a:noAutofit/>
          </a:bodyPr>
          <a:lstStyle/>
          <a:p>
            <a:pPr indent="-228600" defTabSz="914400">
              <a:lnSpc>
                <a:spcPct val="90000"/>
              </a:lnSpc>
              <a:buFont typeface="Arial" panose="020B0604020202020204" pitchFamily="34" charset="0"/>
              <a:buChar char="•"/>
            </a:pPr>
            <a:r>
              <a:rPr lang="en-US" sz="2400" dirty="0">
                <a:solidFill>
                  <a:srgbClr val="000000"/>
                </a:solidFill>
                <a:latin typeface="+mn-lt"/>
              </a:rPr>
              <a:t>It is a technical session – Level 300 +</a:t>
            </a:r>
            <a:endParaRPr lang="en-US" sz="2400" dirty="0">
              <a:solidFill>
                <a:srgbClr val="000000"/>
              </a:solidFill>
              <a:latin typeface="+mn-lt"/>
              <a:cs typeface="+mn-cs"/>
            </a:endParaRPr>
          </a:p>
          <a:p>
            <a:pPr indent="-228600" defTabSz="914400">
              <a:lnSpc>
                <a:spcPct val="90000"/>
              </a:lnSpc>
              <a:buFont typeface="Arial" panose="020B0604020202020204" pitchFamily="34" charset="0"/>
              <a:buChar char="•"/>
            </a:pPr>
            <a:endParaRPr lang="en-US" sz="24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400" dirty="0">
                <a:solidFill>
                  <a:srgbClr val="000000"/>
                </a:solidFill>
                <a:latin typeface="+mn-lt"/>
                <a:cs typeface="+mn-cs"/>
              </a:rPr>
              <a:t>We’ll take about 10 minutes to do an introduction to DSC;</a:t>
            </a:r>
          </a:p>
          <a:p>
            <a:pPr indent="-228600" defTabSz="914400">
              <a:lnSpc>
                <a:spcPct val="90000"/>
              </a:lnSpc>
              <a:buFont typeface="Arial" panose="020B0604020202020204" pitchFamily="34" charset="0"/>
              <a:buChar char="•"/>
            </a:pPr>
            <a:endParaRPr lang="en-US" sz="2400" dirty="0">
              <a:solidFill>
                <a:srgbClr val="000000"/>
              </a:solidFill>
              <a:latin typeface="+mn-lt"/>
            </a:endParaRPr>
          </a:p>
          <a:p>
            <a:pPr indent="-228600" defTabSz="914400">
              <a:lnSpc>
                <a:spcPct val="90000"/>
              </a:lnSpc>
              <a:buFont typeface="Arial" panose="020B0604020202020204" pitchFamily="34" charset="0"/>
              <a:buChar char="•"/>
            </a:pPr>
            <a:r>
              <a:rPr lang="en-US" sz="2400" dirty="0">
                <a:solidFill>
                  <a:srgbClr val="000000"/>
                </a:solidFill>
                <a:latin typeface="+mn-lt"/>
                <a:cs typeface="+mn-cs"/>
              </a:rPr>
              <a:t>Get concrete examples you can apply today in your organization;</a:t>
            </a:r>
          </a:p>
          <a:p>
            <a:pPr indent="-228600" defTabSz="914400">
              <a:lnSpc>
                <a:spcPct val="90000"/>
              </a:lnSpc>
              <a:buFont typeface="Arial" panose="020B0604020202020204" pitchFamily="34" charset="0"/>
              <a:buChar char="•"/>
            </a:pPr>
            <a:endParaRPr lang="en-US" sz="24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400" dirty="0">
                <a:solidFill>
                  <a:srgbClr val="000000"/>
                </a:solidFill>
                <a:latin typeface="+mn-lt"/>
                <a:cs typeface="+mn-cs"/>
              </a:rPr>
              <a:t>Please ask your questions as we go;</a:t>
            </a:r>
          </a:p>
        </p:txBody>
      </p:sp>
      <p:sp>
        <p:nvSpPr>
          <p:cNvPr id="2" name="TextBox 1">
            <a:extLst>
              <a:ext uri="{FF2B5EF4-FFF2-40B4-BE49-F238E27FC236}">
                <a16:creationId xmlns:a16="http://schemas.microsoft.com/office/drawing/2014/main" id="{DCDC5706-9550-4A54-A50A-FE7A88B6A00D}"/>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CB42E4C7-6478-44A9-A0E0-EAEE689DA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4DE113-05DA-4B4C-A0C9-DBF24A782EF8}"/>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F88E-E303-4133-AC5B-14658597E1A9}"/>
              </a:ext>
            </a:extLst>
          </p:cNvPr>
          <p:cNvSpPr>
            <a:spLocks noGrp="1"/>
          </p:cNvSpPr>
          <p:nvPr>
            <p:ph type="title"/>
          </p:nvPr>
        </p:nvSpPr>
        <p:spPr>
          <a:xfrm>
            <a:off x="2122488" y="408028"/>
            <a:ext cx="9144000" cy="553998"/>
          </a:xfrm>
        </p:spPr>
        <p:txBody>
          <a:bodyPr/>
          <a:lstStyle/>
          <a:p>
            <a:r>
              <a:rPr lang="en-US" dirty="0"/>
              <a:t>Dedicated Virtual Machine Agent</a:t>
            </a:r>
            <a:endParaRPr lang="fr-CA" dirty="0"/>
          </a:p>
        </p:txBody>
      </p:sp>
      <p:sp>
        <p:nvSpPr>
          <p:cNvPr id="3" name="Content Placeholder 2">
            <a:extLst>
              <a:ext uri="{FF2B5EF4-FFF2-40B4-BE49-F238E27FC236}">
                <a16:creationId xmlns:a16="http://schemas.microsoft.com/office/drawing/2014/main" id="{F3E37A59-05D9-46E1-9894-4B6481849532}"/>
              </a:ext>
            </a:extLst>
          </p:cNvPr>
          <p:cNvSpPr>
            <a:spLocks noGrp="1"/>
          </p:cNvSpPr>
          <p:nvPr>
            <p:ph type="body" sz="quarter" idx="12"/>
          </p:nvPr>
        </p:nvSpPr>
        <p:spPr>
          <a:xfrm>
            <a:off x="992132" y="1347832"/>
            <a:ext cx="9144000" cy="307777"/>
          </a:xfrm>
        </p:spPr>
        <p:txBody>
          <a:bodyPr/>
          <a:lstStyle/>
          <a:p>
            <a:r>
              <a:rPr lang="en-US" dirty="0"/>
              <a:t>Requires a Virtual Machine to be up and running to deploy configuration and do consistency checks;</a:t>
            </a:r>
            <a:endParaRPr lang="fr-CA" dirty="0"/>
          </a:p>
        </p:txBody>
      </p:sp>
      <p:pic>
        <p:nvPicPr>
          <p:cNvPr id="4" name="Picture 2" descr="DSC Resources Flow">
            <a:extLst>
              <a:ext uri="{FF2B5EF4-FFF2-40B4-BE49-F238E27FC236}">
                <a16:creationId xmlns:a16="http://schemas.microsoft.com/office/drawing/2014/main" id="{1A7F2400-EE5B-4AF0-8D09-F640240D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21" y="3485963"/>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5D4F8-8A9D-4C9E-ACE7-B0C7DB0D7C58}"/>
              </a:ext>
            </a:extLst>
          </p:cNvPr>
          <p:cNvSpPr txBox="1"/>
          <p:nvPr/>
        </p:nvSpPr>
        <p:spPr>
          <a:xfrm>
            <a:off x="1826957" y="3810716"/>
            <a:ext cx="4172820" cy="369332"/>
          </a:xfrm>
          <a:prstGeom prst="rect">
            <a:avLst/>
          </a:prstGeom>
          <a:noFill/>
        </p:spPr>
        <p:txBody>
          <a:bodyPr wrap="square" rtlCol="0">
            <a:spAutoFit/>
          </a:bodyPr>
          <a:lstStyle/>
          <a:p>
            <a:r>
              <a:rPr lang="en-US" dirty="0"/>
              <a:t>Config</a:t>
            </a:r>
            <a:endParaRPr lang="fr-CA" dirty="0"/>
          </a:p>
        </p:txBody>
      </p:sp>
      <p:pic>
        <p:nvPicPr>
          <p:cNvPr id="2050" name="Picture 2" descr="See the source image">
            <a:extLst>
              <a:ext uri="{FF2B5EF4-FFF2-40B4-BE49-F238E27FC236}">
                <a16:creationId xmlns:a16="http://schemas.microsoft.com/office/drawing/2014/main" id="{CDF11C24-FCB1-40C5-A0A7-EA396970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909" y="3101074"/>
            <a:ext cx="1419283" cy="1419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C6D743-540D-4A66-BE23-C1878F69CF37}"/>
              </a:ext>
            </a:extLst>
          </p:cNvPr>
          <p:cNvSpPr txBox="1"/>
          <p:nvPr/>
        </p:nvSpPr>
        <p:spPr>
          <a:xfrm>
            <a:off x="4712246" y="4566524"/>
            <a:ext cx="2333683" cy="646331"/>
          </a:xfrm>
          <a:prstGeom prst="rect">
            <a:avLst/>
          </a:prstGeom>
          <a:noFill/>
        </p:spPr>
        <p:txBody>
          <a:bodyPr wrap="square" rtlCol="0">
            <a:spAutoFit/>
          </a:bodyPr>
          <a:lstStyle/>
          <a:p>
            <a:pPr algn="ctr"/>
            <a:r>
              <a:rPr lang="en-US" dirty="0"/>
              <a:t>Dedicated Virtual Machine</a:t>
            </a:r>
            <a:endParaRPr lang="fr-CA" dirty="0"/>
          </a:p>
        </p:txBody>
      </p:sp>
      <p:sp>
        <p:nvSpPr>
          <p:cNvPr id="7" name="Arrow: Right 6">
            <a:extLst>
              <a:ext uri="{FF2B5EF4-FFF2-40B4-BE49-F238E27FC236}">
                <a16:creationId xmlns:a16="http://schemas.microsoft.com/office/drawing/2014/main" id="{E9A34A80-2619-487B-9E7F-E4390D1ADAA0}"/>
              </a:ext>
            </a:extLst>
          </p:cNvPr>
          <p:cNvSpPr/>
          <p:nvPr/>
        </p:nvSpPr>
        <p:spPr>
          <a:xfrm>
            <a:off x="2922714" y="3910031"/>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Arrow: Right 8">
            <a:extLst>
              <a:ext uri="{FF2B5EF4-FFF2-40B4-BE49-F238E27FC236}">
                <a16:creationId xmlns:a16="http://schemas.microsoft.com/office/drawing/2014/main" id="{9ACD200D-E7A8-4781-B3B0-014029EABA32}"/>
              </a:ext>
            </a:extLst>
          </p:cNvPr>
          <p:cNvSpPr/>
          <p:nvPr/>
        </p:nvSpPr>
        <p:spPr>
          <a:xfrm>
            <a:off x="7045929" y="3910031"/>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052" name="Picture 4" descr="See the source image">
            <a:extLst>
              <a:ext uri="{FF2B5EF4-FFF2-40B4-BE49-F238E27FC236}">
                <a16:creationId xmlns:a16="http://schemas.microsoft.com/office/drawing/2014/main" id="{E963B5C0-48C0-4359-8D1E-4BD0F134E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1470" y="3083822"/>
            <a:ext cx="1652418" cy="16524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2FAFF4-6298-4612-8C3F-F44A2927E594}"/>
              </a:ext>
            </a:extLst>
          </p:cNvPr>
          <p:cNvSpPr txBox="1"/>
          <p:nvPr/>
        </p:nvSpPr>
        <p:spPr>
          <a:xfrm>
            <a:off x="9150837" y="4520520"/>
            <a:ext cx="2333683" cy="369332"/>
          </a:xfrm>
          <a:prstGeom prst="rect">
            <a:avLst/>
          </a:prstGeom>
          <a:noFill/>
        </p:spPr>
        <p:txBody>
          <a:bodyPr wrap="square" rtlCol="0">
            <a:spAutoFit/>
          </a:bodyPr>
          <a:lstStyle/>
          <a:p>
            <a:pPr algn="ctr"/>
            <a:r>
              <a:rPr lang="en-US" dirty="0"/>
              <a:t>Tenant</a:t>
            </a:r>
            <a:endParaRPr lang="fr-CA" dirty="0"/>
          </a:p>
        </p:txBody>
      </p:sp>
      <p:sp>
        <p:nvSpPr>
          <p:cNvPr id="8" name="TextBox 7">
            <a:extLst>
              <a:ext uri="{FF2B5EF4-FFF2-40B4-BE49-F238E27FC236}">
                <a16:creationId xmlns:a16="http://schemas.microsoft.com/office/drawing/2014/main" id="{EF41E6C1-6A8E-48B8-ACD0-AFBF4A495888}"/>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0" name="Picture 9" descr="See the source image">
            <a:extLst>
              <a:ext uri="{FF2B5EF4-FFF2-40B4-BE49-F238E27FC236}">
                <a16:creationId xmlns:a16="http://schemas.microsoft.com/office/drawing/2014/main" id="{0E6B5D9E-9EB1-4254-ACA8-3EC08EC19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6A4101-1D72-42E6-8D43-317F48D14D3E}"/>
              </a:ext>
            </a:extLst>
          </p:cNvPr>
          <p:cNvPicPr>
            <a:picLocks noChangeAspect="1"/>
          </p:cNvPicPr>
          <p:nvPr/>
        </p:nvPicPr>
        <p:blipFill>
          <a:blip r:embed="rId6"/>
          <a:stretch>
            <a:fillRect/>
          </a:stretch>
        </p:blipFill>
        <p:spPr>
          <a:xfrm>
            <a:off x="-18380" y="-4594"/>
            <a:ext cx="119429" cy="6858000"/>
          </a:xfrm>
          <a:prstGeom prst="rect">
            <a:avLst/>
          </a:prstGeom>
        </p:spPr>
      </p:pic>
    </p:spTree>
    <p:extLst>
      <p:ext uri="{BB962C8B-B14F-4D97-AF65-F5344CB8AC3E}">
        <p14:creationId xmlns:p14="http://schemas.microsoft.com/office/powerpoint/2010/main" val="208728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065337" y="412897"/>
            <a:ext cx="9144000" cy="553998"/>
          </a:xfrm>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50445" y="1606984"/>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4" name="TextBox 3">
            <a:extLst>
              <a:ext uri="{FF2B5EF4-FFF2-40B4-BE49-F238E27FC236}">
                <a16:creationId xmlns:a16="http://schemas.microsoft.com/office/drawing/2014/main" id="{738DE3E6-C638-4F7E-9ADF-021547AFA129}"/>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68A574E0-E5A7-4285-9BE4-8B7997A5C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65E732D-64C7-4F2A-81AE-CEDFF4F8C998}"/>
              </a:ext>
            </a:extLst>
          </p:cNvPr>
          <p:cNvPicPr>
            <a:picLocks noChangeAspect="1"/>
          </p:cNvPicPr>
          <p:nvPr/>
        </p:nvPicPr>
        <p:blipFill>
          <a:blip r:embed="rId3"/>
          <a:stretch>
            <a:fillRect/>
          </a:stretch>
        </p:blipFill>
        <p:spPr>
          <a:xfrm>
            <a:off x="-18380" y="-4594"/>
            <a:ext cx="119429" cy="6858000"/>
          </a:xfrm>
          <a:prstGeom prst="rect">
            <a:avLst/>
          </a:prstGeom>
        </p:spPr>
      </p:pic>
      <p:sp>
        <p:nvSpPr>
          <p:cNvPr id="11" name="Rectangle 10">
            <a:extLst>
              <a:ext uri="{FF2B5EF4-FFF2-40B4-BE49-F238E27FC236}">
                <a16:creationId xmlns:a16="http://schemas.microsoft.com/office/drawing/2014/main" id="{D7373DEF-CC46-4923-867B-7AF05C8C81E9}"/>
              </a:ext>
            </a:extLst>
          </p:cNvPr>
          <p:cNvSpPr/>
          <p:nvPr/>
        </p:nvSpPr>
        <p:spPr>
          <a:xfrm>
            <a:off x="2232663" y="3337992"/>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13" name="Picture 12">
            <a:extLst>
              <a:ext uri="{FF2B5EF4-FFF2-40B4-BE49-F238E27FC236}">
                <a16:creationId xmlns:a16="http://schemas.microsoft.com/office/drawing/2014/main" id="{5206689E-044D-45E6-A8BE-B1FEE5593CA8}"/>
              </a:ext>
            </a:extLst>
          </p:cNvPr>
          <p:cNvPicPr>
            <a:picLocks noChangeAspect="1"/>
          </p:cNvPicPr>
          <p:nvPr/>
        </p:nvPicPr>
        <p:blipFill>
          <a:blip r:embed="rId4"/>
          <a:stretch>
            <a:fillRect/>
          </a:stretch>
        </p:blipFill>
        <p:spPr>
          <a:xfrm>
            <a:off x="3091630" y="4097663"/>
            <a:ext cx="980930" cy="980930"/>
          </a:xfrm>
          <a:prstGeom prst="rect">
            <a:avLst/>
          </a:prstGeom>
        </p:spPr>
      </p:pic>
      <p:pic>
        <p:nvPicPr>
          <p:cNvPr id="24" name="Picture 23">
            <a:extLst>
              <a:ext uri="{FF2B5EF4-FFF2-40B4-BE49-F238E27FC236}">
                <a16:creationId xmlns:a16="http://schemas.microsoft.com/office/drawing/2014/main" id="{53438E97-3025-48E7-9857-6D50AE0BBDA5}"/>
              </a:ext>
            </a:extLst>
          </p:cNvPr>
          <p:cNvPicPr>
            <a:picLocks noChangeAspect="1"/>
          </p:cNvPicPr>
          <p:nvPr/>
        </p:nvPicPr>
        <p:blipFill>
          <a:blip r:embed="rId5"/>
          <a:stretch>
            <a:fillRect/>
          </a:stretch>
        </p:blipFill>
        <p:spPr>
          <a:xfrm>
            <a:off x="7017947" y="2575998"/>
            <a:ext cx="470024" cy="693920"/>
          </a:xfrm>
          <a:prstGeom prst="rect">
            <a:avLst/>
          </a:prstGeom>
        </p:spPr>
      </p:pic>
      <p:pic>
        <p:nvPicPr>
          <p:cNvPr id="26" name="Picture 25">
            <a:extLst>
              <a:ext uri="{FF2B5EF4-FFF2-40B4-BE49-F238E27FC236}">
                <a16:creationId xmlns:a16="http://schemas.microsoft.com/office/drawing/2014/main" id="{B3356DC7-FDD1-4441-9306-9464F868FA3C}"/>
              </a:ext>
            </a:extLst>
          </p:cNvPr>
          <p:cNvPicPr>
            <a:picLocks noChangeAspect="1"/>
          </p:cNvPicPr>
          <p:nvPr/>
        </p:nvPicPr>
        <p:blipFill>
          <a:blip r:embed="rId5"/>
          <a:stretch>
            <a:fillRect/>
          </a:stretch>
        </p:blipFill>
        <p:spPr>
          <a:xfrm>
            <a:off x="7453486" y="3599234"/>
            <a:ext cx="470024" cy="693920"/>
          </a:xfrm>
          <a:prstGeom prst="rect">
            <a:avLst/>
          </a:prstGeom>
        </p:spPr>
      </p:pic>
      <p:pic>
        <p:nvPicPr>
          <p:cNvPr id="28" name="Picture 27">
            <a:extLst>
              <a:ext uri="{FF2B5EF4-FFF2-40B4-BE49-F238E27FC236}">
                <a16:creationId xmlns:a16="http://schemas.microsoft.com/office/drawing/2014/main" id="{A171B356-DA9E-45D1-9440-4E4B3A7F5F33}"/>
              </a:ext>
            </a:extLst>
          </p:cNvPr>
          <p:cNvPicPr>
            <a:picLocks noChangeAspect="1"/>
          </p:cNvPicPr>
          <p:nvPr/>
        </p:nvPicPr>
        <p:blipFill>
          <a:blip r:embed="rId5"/>
          <a:stretch>
            <a:fillRect/>
          </a:stretch>
        </p:blipFill>
        <p:spPr>
          <a:xfrm>
            <a:off x="7017784" y="4622470"/>
            <a:ext cx="470024" cy="693920"/>
          </a:xfrm>
          <a:prstGeom prst="rect">
            <a:avLst/>
          </a:prstGeom>
        </p:spPr>
      </p:pic>
      <p:sp>
        <p:nvSpPr>
          <p:cNvPr id="30" name="Arrow: Left-Right 29">
            <a:extLst>
              <a:ext uri="{FF2B5EF4-FFF2-40B4-BE49-F238E27FC236}">
                <a16:creationId xmlns:a16="http://schemas.microsoft.com/office/drawing/2014/main" id="{7A8BBFE0-67A1-4573-8F35-23FB329060AB}"/>
              </a:ext>
            </a:extLst>
          </p:cNvPr>
          <p:cNvSpPr/>
          <p:nvPr/>
        </p:nvSpPr>
        <p:spPr>
          <a:xfrm rot="20079103">
            <a:off x="5078644" y="3357719"/>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Arrow: Left-Right 31">
            <a:extLst>
              <a:ext uri="{FF2B5EF4-FFF2-40B4-BE49-F238E27FC236}">
                <a16:creationId xmlns:a16="http://schemas.microsoft.com/office/drawing/2014/main" id="{187C15CE-54A4-44AF-9E06-C85BA1C25B7A}"/>
              </a:ext>
            </a:extLst>
          </p:cNvPr>
          <p:cNvSpPr/>
          <p:nvPr/>
        </p:nvSpPr>
        <p:spPr>
          <a:xfrm>
            <a:off x="5268201" y="399564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Arrow: Left-Right 33">
            <a:extLst>
              <a:ext uri="{FF2B5EF4-FFF2-40B4-BE49-F238E27FC236}">
                <a16:creationId xmlns:a16="http://schemas.microsoft.com/office/drawing/2014/main" id="{F719D906-E72D-4502-8F61-D166B00404C4}"/>
              </a:ext>
            </a:extLst>
          </p:cNvPr>
          <p:cNvSpPr/>
          <p:nvPr/>
        </p:nvSpPr>
        <p:spPr>
          <a:xfrm rot="1245366">
            <a:off x="5135459" y="4612887"/>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6" name="Picture 35">
            <a:extLst>
              <a:ext uri="{FF2B5EF4-FFF2-40B4-BE49-F238E27FC236}">
                <a16:creationId xmlns:a16="http://schemas.microsoft.com/office/drawing/2014/main" id="{68DC864A-DF23-44F2-8659-6F06C6576BEB}"/>
              </a:ext>
            </a:extLst>
          </p:cNvPr>
          <p:cNvPicPr>
            <a:picLocks noChangeAspect="1"/>
          </p:cNvPicPr>
          <p:nvPr/>
        </p:nvPicPr>
        <p:blipFill>
          <a:blip r:embed="rId4"/>
          <a:stretch>
            <a:fillRect/>
          </a:stretch>
        </p:blipFill>
        <p:spPr>
          <a:xfrm>
            <a:off x="7179086" y="2949642"/>
            <a:ext cx="388350" cy="388350"/>
          </a:xfrm>
          <a:prstGeom prst="rect">
            <a:avLst/>
          </a:prstGeom>
        </p:spPr>
      </p:pic>
      <p:pic>
        <p:nvPicPr>
          <p:cNvPr id="38" name="Picture 37">
            <a:extLst>
              <a:ext uri="{FF2B5EF4-FFF2-40B4-BE49-F238E27FC236}">
                <a16:creationId xmlns:a16="http://schemas.microsoft.com/office/drawing/2014/main" id="{FA9C4B97-C45C-4C06-B8A4-B85999865EB4}"/>
              </a:ext>
            </a:extLst>
          </p:cNvPr>
          <p:cNvPicPr>
            <a:picLocks noChangeAspect="1"/>
          </p:cNvPicPr>
          <p:nvPr/>
        </p:nvPicPr>
        <p:blipFill>
          <a:blip r:embed="rId4"/>
          <a:stretch>
            <a:fillRect/>
          </a:stretch>
        </p:blipFill>
        <p:spPr>
          <a:xfrm>
            <a:off x="7653309" y="3974900"/>
            <a:ext cx="388350" cy="388350"/>
          </a:xfrm>
          <a:prstGeom prst="rect">
            <a:avLst/>
          </a:prstGeom>
        </p:spPr>
      </p:pic>
      <p:pic>
        <p:nvPicPr>
          <p:cNvPr id="40" name="Picture 39">
            <a:extLst>
              <a:ext uri="{FF2B5EF4-FFF2-40B4-BE49-F238E27FC236}">
                <a16:creationId xmlns:a16="http://schemas.microsoft.com/office/drawing/2014/main" id="{6A9187F1-7DF0-4CE7-A249-30CFE5CB6E82}"/>
              </a:ext>
            </a:extLst>
          </p:cNvPr>
          <p:cNvPicPr>
            <a:picLocks noChangeAspect="1"/>
          </p:cNvPicPr>
          <p:nvPr/>
        </p:nvPicPr>
        <p:blipFill>
          <a:blip r:embed="rId4"/>
          <a:stretch>
            <a:fillRect/>
          </a:stretch>
        </p:blipFill>
        <p:spPr>
          <a:xfrm>
            <a:off x="7179086" y="4969430"/>
            <a:ext cx="388350" cy="388350"/>
          </a:xfrm>
          <a:prstGeom prst="rect">
            <a:avLst/>
          </a:prstGeom>
        </p:spPr>
      </p:pic>
    </p:spTree>
    <p:extLst>
      <p:ext uri="{BB962C8B-B14F-4D97-AF65-F5344CB8AC3E}">
        <p14:creationId xmlns:p14="http://schemas.microsoft.com/office/powerpoint/2010/main" val="90046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675" y="446128"/>
            <a:ext cx="9144000" cy="553998"/>
          </a:xfrm>
        </p:spPr>
        <p:txBody>
          <a:bodyPr>
            <a:normAutofit/>
          </a:bodyPr>
          <a:lstStyle/>
          <a:p>
            <a:r>
              <a:rPr lang="en-US" dirty="0">
                <a:solidFill>
                  <a:schemeClr val="tx1"/>
                </a:solidFill>
              </a:rPr>
              <a:t>Overview of AADSC</a:t>
            </a:r>
          </a:p>
        </p:txBody>
      </p:sp>
      <p:sp>
        <p:nvSpPr>
          <p:cNvPr id="5" name="Content Placeholder 3"/>
          <p:cNvSpPr>
            <a:spLocks noGrp="1"/>
          </p:cNvSpPr>
          <p:nvPr>
            <p:ph type="body" sz="quarter" idx="12"/>
          </p:nvPr>
        </p:nvSpPr>
        <p:spPr>
          <a:xfrm>
            <a:off x="3889375" y="3609975"/>
            <a:ext cx="9144000" cy="307777"/>
          </a:xfrm>
        </p:spPr>
        <p:txBody>
          <a:bodyPr anchor="ctr">
            <a:noAutofit/>
          </a:bodyPr>
          <a:lstStyle/>
          <a:p>
            <a:r>
              <a:rPr lang="en-US" sz="2800" dirty="0">
                <a:solidFill>
                  <a:srgbClr val="000000"/>
                </a:solidFill>
              </a:rPr>
              <a:t>Pull Server as a Service;</a:t>
            </a:r>
          </a:p>
          <a:p>
            <a:endParaRPr lang="en-US" sz="2800" dirty="0">
              <a:solidFill>
                <a:srgbClr val="000000"/>
              </a:solidFill>
            </a:endParaRPr>
          </a:p>
          <a:p>
            <a:r>
              <a:rPr lang="en-US" sz="2800" dirty="0">
                <a:solidFill>
                  <a:srgbClr val="000000"/>
                </a:solidFill>
              </a:rPr>
              <a:t>Included as part of an Azure Automation Account;</a:t>
            </a:r>
          </a:p>
          <a:p>
            <a:endParaRPr lang="en-US" sz="2800" dirty="0">
              <a:solidFill>
                <a:srgbClr val="000000"/>
              </a:solidFill>
            </a:endParaRPr>
          </a:p>
          <a:p>
            <a:r>
              <a:rPr lang="en-US" sz="2800" dirty="0">
                <a:solidFill>
                  <a:srgbClr val="000000"/>
                </a:solidFill>
              </a:rPr>
              <a:t>Free when used with Azure VMs;</a:t>
            </a:r>
          </a:p>
          <a:p>
            <a:r>
              <a:rPr lang="en-US" sz="2800" dirty="0">
                <a:solidFill>
                  <a:srgbClr val="000000"/>
                </a:solidFill>
              </a:rPr>
              <a:t>	- You do pay for the VM;</a:t>
            </a:r>
          </a:p>
        </p:txBody>
      </p:sp>
      <p:sp>
        <p:nvSpPr>
          <p:cNvPr id="3" name="TextBox 2">
            <a:extLst>
              <a:ext uri="{FF2B5EF4-FFF2-40B4-BE49-F238E27FC236}">
                <a16:creationId xmlns:a16="http://schemas.microsoft.com/office/drawing/2014/main" id="{78066C01-E759-4283-9160-0574C5554F0E}"/>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6F567AAE-5D9B-40F2-B629-D7F67F45D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C6529EF-7965-4FCC-A0E7-44235281C278}"/>
              </a:ext>
            </a:extLst>
          </p:cNvPr>
          <p:cNvPicPr>
            <a:picLocks noChangeAspect="1"/>
          </p:cNvPicPr>
          <p:nvPr/>
        </p:nvPicPr>
        <p:blipFill>
          <a:blip r:embed="rId4"/>
          <a:stretch>
            <a:fillRect/>
          </a:stretch>
        </p:blipFill>
        <p:spPr>
          <a:xfrm>
            <a:off x="-18380" y="-4594"/>
            <a:ext cx="119429" cy="6858000"/>
          </a:xfrm>
          <a:prstGeom prst="rect">
            <a:avLst/>
          </a:prstGeom>
        </p:spPr>
      </p:pic>
      <p:pic>
        <p:nvPicPr>
          <p:cNvPr id="10" name="Picture 2" descr="See the source image">
            <a:extLst>
              <a:ext uri="{FF2B5EF4-FFF2-40B4-BE49-F238E27FC236}">
                <a16:creationId xmlns:a16="http://schemas.microsoft.com/office/drawing/2014/main" id="{42E8250B-ED52-4F63-93C4-4887DB48A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48" y="2619375"/>
            <a:ext cx="4230120" cy="222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861" y="417553"/>
            <a:ext cx="9144000" cy="553998"/>
          </a:xfrm>
        </p:spPr>
        <p:txBody>
          <a:bodyPr>
            <a:normAutofit fontScale="90000"/>
          </a:bodyPr>
          <a:lstStyle/>
          <a:p>
            <a:r>
              <a:rPr lang="en-US" sz="4000" dirty="0">
                <a:solidFill>
                  <a:schemeClr val="tx1"/>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
        <p:nvSpPr>
          <p:cNvPr id="3" name="TextBox 2">
            <a:extLst>
              <a:ext uri="{FF2B5EF4-FFF2-40B4-BE49-F238E27FC236}">
                <a16:creationId xmlns:a16="http://schemas.microsoft.com/office/drawing/2014/main" id="{3AD22E8D-398C-466D-B67F-353EB1B96069}"/>
              </a:ext>
            </a:extLst>
          </p:cNvPr>
          <p:cNvSpPr txBox="1"/>
          <p:nvPr/>
        </p:nvSpPr>
        <p:spPr>
          <a:xfrm>
            <a:off x="10173274" y="6382420"/>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904D34F7-8159-4B40-900A-0C3CB4388D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7046" y="6382420"/>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EACB9A3-EF44-4DAF-836A-215950C36140}"/>
              </a:ext>
            </a:extLst>
          </p:cNvPr>
          <p:cNvPicPr>
            <a:picLocks noChangeAspect="1"/>
          </p:cNvPicPr>
          <p:nvPr/>
        </p:nvPicPr>
        <p:blipFill>
          <a:blip r:embed="rId8"/>
          <a:stretch>
            <a:fillRect/>
          </a:stretch>
        </p:blipFill>
        <p:spPr>
          <a:xfrm>
            <a:off x="-18380" y="-4594"/>
            <a:ext cx="119429" cy="6858000"/>
          </a:xfrm>
          <a:prstGeom prst="rect">
            <a:avLst/>
          </a:prstGeom>
        </p:spPr>
      </p:pic>
    </p:spTree>
    <p:extLst>
      <p:ext uri="{BB962C8B-B14F-4D97-AF65-F5344CB8AC3E}">
        <p14:creationId xmlns:p14="http://schemas.microsoft.com/office/powerpoint/2010/main" val="13305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2F9-839A-4D42-A9F2-25DC04C5A7E7}"/>
              </a:ext>
            </a:extLst>
          </p:cNvPr>
          <p:cNvSpPr>
            <a:spLocks noGrp="1"/>
          </p:cNvSpPr>
          <p:nvPr>
            <p:ph type="title"/>
          </p:nvPr>
        </p:nvSpPr>
        <p:spPr>
          <a:xfrm>
            <a:off x="2106505" y="410467"/>
            <a:ext cx="9144000" cy="553998"/>
          </a:xfrm>
        </p:spPr>
        <p:txBody>
          <a:bodyPr/>
          <a:lstStyle/>
          <a:p>
            <a:r>
              <a:rPr lang="en-US" dirty="0"/>
              <a:t>Process – With Dedicated VM Agent</a:t>
            </a:r>
            <a:endParaRPr lang="fr-CA" dirty="0"/>
          </a:p>
        </p:txBody>
      </p:sp>
      <p:cxnSp>
        <p:nvCxnSpPr>
          <p:cNvPr id="4" name="Straight Arrow Connector 3">
            <a:extLst>
              <a:ext uri="{FF2B5EF4-FFF2-40B4-BE49-F238E27FC236}">
                <a16:creationId xmlns:a16="http://schemas.microsoft.com/office/drawing/2014/main" id="{C10D43D2-E50D-4F5B-9CD8-7BC213B7AE82}"/>
              </a:ext>
            </a:extLst>
          </p:cNvPr>
          <p:cNvCxnSpPr>
            <a:cxnSpLocks/>
          </p:cNvCxnSpPr>
          <p:nvPr/>
        </p:nvCxnSpPr>
        <p:spPr>
          <a:xfrm flipV="1">
            <a:off x="2152180"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6D85E7-EAC6-4EFF-B40D-8C130AB970A9}"/>
              </a:ext>
            </a:extLst>
          </p:cNvPr>
          <p:cNvSpPr txBox="1"/>
          <p:nvPr/>
        </p:nvSpPr>
        <p:spPr>
          <a:xfrm>
            <a:off x="2359591" y="3789252"/>
            <a:ext cx="2251187" cy="369332"/>
          </a:xfrm>
          <a:prstGeom prst="rect">
            <a:avLst/>
          </a:prstGeom>
          <a:noFill/>
        </p:spPr>
        <p:txBody>
          <a:bodyPr wrap="square" rtlCol="0">
            <a:spAutoFit/>
          </a:bodyPr>
          <a:lstStyle/>
          <a:p>
            <a:r>
              <a:rPr lang="en-US" dirty="0"/>
              <a:t>Commits Changes</a:t>
            </a:r>
            <a:endParaRPr lang="fr-CA" dirty="0"/>
          </a:p>
        </p:txBody>
      </p:sp>
      <p:grpSp>
        <p:nvGrpSpPr>
          <p:cNvPr id="6" name="Group 5">
            <a:extLst>
              <a:ext uri="{FF2B5EF4-FFF2-40B4-BE49-F238E27FC236}">
                <a16:creationId xmlns:a16="http://schemas.microsoft.com/office/drawing/2014/main" id="{554987E9-0323-43BF-8AD2-A25D12B53F58}"/>
              </a:ext>
            </a:extLst>
          </p:cNvPr>
          <p:cNvGrpSpPr/>
          <p:nvPr/>
        </p:nvGrpSpPr>
        <p:grpSpPr>
          <a:xfrm>
            <a:off x="1187292" y="1785886"/>
            <a:ext cx="1929777" cy="1801954"/>
            <a:chOff x="3341988" y="1929776"/>
            <a:chExt cx="1929777" cy="1801954"/>
          </a:xfrm>
        </p:grpSpPr>
        <p:pic>
          <p:nvPicPr>
            <p:cNvPr id="7" name="Picture 2" descr="See the source image">
              <a:extLst>
                <a:ext uri="{FF2B5EF4-FFF2-40B4-BE49-F238E27FC236}">
                  <a16:creationId xmlns:a16="http://schemas.microsoft.com/office/drawing/2014/main" id="{CF323764-6E2C-42F2-A29D-39249EFC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BEF6B3-B578-4304-8684-D8D1FDEDAC61}"/>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9" name="Scroll: Vertical 8">
            <a:extLst>
              <a:ext uri="{FF2B5EF4-FFF2-40B4-BE49-F238E27FC236}">
                <a16:creationId xmlns:a16="http://schemas.microsoft.com/office/drawing/2014/main" id="{D56005AD-AF0B-48AC-B051-F0124F1988FE}"/>
              </a:ext>
            </a:extLst>
          </p:cNvPr>
          <p:cNvSpPr/>
          <p:nvPr/>
        </p:nvSpPr>
        <p:spPr>
          <a:xfrm>
            <a:off x="1187292"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 name="Picture 2" descr="See the source image">
            <a:extLst>
              <a:ext uri="{FF2B5EF4-FFF2-40B4-BE49-F238E27FC236}">
                <a16:creationId xmlns:a16="http://schemas.microsoft.com/office/drawing/2014/main" id="{07A3E783-D73B-4D3D-9E17-741AC3298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838" y="2025288"/>
            <a:ext cx="835879" cy="8358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BA51D0-DCAB-464E-B485-3AF0B7FAA3F8}"/>
              </a:ext>
            </a:extLst>
          </p:cNvPr>
          <p:cNvSpPr txBox="1"/>
          <p:nvPr/>
        </p:nvSpPr>
        <p:spPr>
          <a:xfrm>
            <a:off x="2909335" y="1976284"/>
            <a:ext cx="1163471" cy="369332"/>
          </a:xfrm>
          <a:prstGeom prst="rect">
            <a:avLst/>
          </a:prstGeom>
          <a:noFill/>
        </p:spPr>
        <p:txBody>
          <a:bodyPr wrap="square" rtlCol="0">
            <a:spAutoFit/>
          </a:bodyPr>
          <a:lstStyle/>
          <a:p>
            <a:r>
              <a:rPr lang="en-US" dirty="0"/>
              <a:t>Triggers</a:t>
            </a:r>
            <a:endParaRPr lang="fr-CA" dirty="0"/>
          </a:p>
        </p:txBody>
      </p:sp>
      <p:cxnSp>
        <p:nvCxnSpPr>
          <p:cNvPr id="12" name="Straight Arrow Connector 11">
            <a:extLst>
              <a:ext uri="{FF2B5EF4-FFF2-40B4-BE49-F238E27FC236}">
                <a16:creationId xmlns:a16="http://schemas.microsoft.com/office/drawing/2014/main" id="{F1753277-BAE4-43C7-A284-6DDAC5CE90B1}"/>
              </a:ext>
            </a:extLst>
          </p:cNvPr>
          <p:cNvCxnSpPr>
            <a:cxnSpLocks/>
            <a:stCxn id="7" idx="3"/>
            <a:endCxn id="10" idx="1"/>
          </p:cNvCxnSpPr>
          <p:nvPr/>
        </p:nvCxnSpPr>
        <p:spPr>
          <a:xfrm>
            <a:off x="2809523" y="2443228"/>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E0B0C069-84E9-4B72-87C0-8DD3C1470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374" y="2025288"/>
            <a:ext cx="1592152" cy="835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797BA0-5741-417B-A91A-9A97C02821DD}"/>
              </a:ext>
            </a:extLst>
          </p:cNvPr>
          <p:cNvSpPr txBox="1"/>
          <p:nvPr/>
        </p:nvSpPr>
        <p:spPr>
          <a:xfrm>
            <a:off x="5442125" y="1980801"/>
            <a:ext cx="1163471" cy="369332"/>
          </a:xfrm>
          <a:prstGeom prst="rect">
            <a:avLst/>
          </a:prstGeom>
          <a:noFill/>
        </p:spPr>
        <p:txBody>
          <a:bodyPr wrap="square" rtlCol="0">
            <a:spAutoFit/>
          </a:bodyPr>
          <a:lstStyle/>
          <a:p>
            <a:r>
              <a:rPr lang="en-US" dirty="0"/>
              <a:t>Uploads</a:t>
            </a:r>
            <a:endParaRPr lang="fr-CA" dirty="0"/>
          </a:p>
        </p:txBody>
      </p:sp>
      <p:cxnSp>
        <p:nvCxnSpPr>
          <p:cNvPr id="17" name="Straight Arrow Connector 16">
            <a:extLst>
              <a:ext uri="{FF2B5EF4-FFF2-40B4-BE49-F238E27FC236}">
                <a16:creationId xmlns:a16="http://schemas.microsoft.com/office/drawing/2014/main" id="{010E7E0B-1A9A-449B-A62F-D4E608DF2433}"/>
              </a:ext>
            </a:extLst>
          </p:cNvPr>
          <p:cNvCxnSpPr>
            <a:cxnSpLocks/>
          </p:cNvCxnSpPr>
          <p:nvPr/>
        </p:nvCxnSpPr>
        <p:spPr>
          <a:xfrm>
            <a:off x="5342313" y="2447745"/>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Arrow: Curved Down 14">
            <a:extLst>
              <a:ext uri="{FF2B5EF4-FFF2-40B4-BE49-F238E27FC236}">
                <a16:creationId xmlns:a16="http://schemas.microsoft.com/office/drawing/2014/main" id="{5CF2D9AC-1A33-4568-BD6E-6D6546C294E3}"/>
              </a:ext>
            </a:extLst>
          </p:cNvPr>
          <p:cNvSpPr/>
          <p:nvPr/>
        </p:nvSpPr>
        <p:spPr>
          <a:xfrm rot="4242931">
            <a:off x="7681108" y="1909133"/>
            <a:ext cx="471949"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8" name="TextBox 17">
            <a:extLst>
              <a:ext uri="{FF2B5EF4-FFF2-40B4-BE49-F238E27FC236}">
                <a16:creationId xmlns:a16="http://schemas.microsoft.com/office/drawing/2014/main" id="{BB89DE18-7E5B-452B-A0F9-64CDFC02959D}"/>
              </a:ext>
            </a:extLst>
          </p:cNvPr>
          <p:cNvSpPr txBox="1"/>
          <p:nvPr/>
        </p:nvSpPr>
        <p:spPr>
          <a:xfrm>
            <a:off x="8115831" y="1840622"/>
            <a:ext cx="2081804" cy="369332"/>
          </a:xfrm>
          <a:prstGeom prst="rect">
            <a:avLst/>
          </a:prstGeom>
          <a:noFill/>
        </p:spPr>
        <p:txBody>
          <a:bodyPr wrap="square" rtlCol="0">
            <a:spAutoFit/>
          </a:bodyPr>
          <a:lstStyle/>
          <a:p>
            <a:r>
              <a:rPr lang="en-US" dirty="0"/>
              <a:t>Compiles</a:t>
            </a:r>
            <a:endParaRPr lang="fr-CA" dirty="0"/>
          </a:p>
        </p:txBody>
      </p:sp>
      <p:sp>
        <p:nvSpPr>
          <p:cNvPr id="20" name="TextBox 19">
            <a:extLst>
              <a:ext uri="{FF2B5EF4-FFF2-40B4-BE49-F238E27FC236}">
                <a16:creationId xmlns:a16="http://schemas.microsoft.com/office/drawing/2014/main" id="{D4FE42FB-607A-4C26-9E96-38FC4AC53DE9}"/>
              </a:ext>
            </a:extLst>
          </p:cNvPr>
          <p:cNvSpPr txBox="1"/>
          <p:nvPr/>
        </p:nvSpPr>
        <p:spPr>
          <a:xfrm>
            <a:off x="6484713" y="5238266"/>
            <a:ext cx="1621237" cy="646331"/>
          </a:xfrm>
          <a:prstGeom prst="rect">
            <a:avLst/>
          </a:prstGeom>
          <a:noFill/>
        </p:spPr>
        <p:txBody>
          <a:bodyPr wrap="square" rtlCol="0">
            <a:spAutoFit/>
          </a:bodyPr>
          <a:lstStyle/>
          <a:p>
            <a:pPr algn="ctr"/>
            <a:r>
              <a:rPr lang="en-US" dirty="0"/>
              <a:t>Virtual Machine Agent</a:t>
            </a:r>
            <a:endParaRPr lang="fr-CA" dirty="0"/>
          </a:p>
        </p:txBody>
      </p:sp>
      <p:pic>
        <p:nvPicPr>
          <p:cNvPr id="21" name="Picture 2" descr="See the source image">
            <a:extLst>
              <a:ext uri="{FF2B5EF4-FFF2-40B4-BE49-F238E27FC236}">
                <a16:creationId xmlns:a16="http://schemas.microsoft.com/office/drawing/2014/main" id="{A277D107-A58B-429B-A827-7293AE099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7917" y="4082354"/>
            <a:ext cx="1155912" cy="1155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ee the source image">
            <a:extLst>
              <a:ext uri="{FF2B5EF4-FFF2-40B4-BE49-F238E27FC236}">
                <a16:creationId xmlns:a16="http://schemas.microsoft.com/office/drawing/2014/main" id="{DC3F5D40-A06B-4837-B39D-13188EC61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829" y="5000474"/>
            <a:ext cx="522039" cy="52203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631907-3178-4EBC-890F-54E22D299FB0}"/>
              </a:ext>
            </a:extLst>
          </p:cNvPr>
          <p:cNvCxnSpPr>
            <a:cxnSpLocks/>
          </p:cNvCxnSpPr>
          <p:nvPr/>
        </p:nvCxnSpPr>
        <p:spPr>
          <a:xfrm>
            <a:off x="7394143" y="2941509"/>
            <a:ext cx="0" cy="1055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A9F352-B056-4A4E-B93C-3B753E340B0B}"/>
              </a:ext>
            </a:extLst>
          </p:cNvPr>
          <p:cNvSpPr txBox="1"/>
          <p:nvPr/>
        </p:nvSpPr>
        <p:spPr>
          <a:xfrm>
            <a:off x="7394143" y="3213837"/>
            <a:ext cx="2081804" cy="369332"/>
          </a:xfrm>
          <a:prstGeom prst="rect">
            <a:avLst/>
          </a:prstGeom>
          <a:noFill/>
        </p:spPr>
        <p:txBody>
          <a:bodyPr wrap="square" rtlCol="0">
            <a:spAutoFit/>
          </a:bodyPr>
          <a:lstStyle/>
          <a:p>
            <a:r>
              <a:rPr lang="en-US" dirty="0"/>
              <a:t>Assigns</a:t>
            </a:r>
            <a:endParaRPr lang="fr-CA" dirty="0"/>
          </a:p>
        </p:txBody>
      </p:sp>
      <p:pic>
        <p:nvPicPr>
          <p:cNvPr id="29" name="Picture 4" descr="See the source image">
            <a:extLst>
              <a:ext uri="{FF2B5EF4-FFF2-40B4-BE49-F238E27FC236}">
                <a16:creationId xmlns:a16="http://schemas.microsoft.com/office/drawing/2014/main" id="{402E5A5F-909F-4F20-AD26-DC8CA11586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4944" y="4082354"/>
            <a:ext cx="1158085" cy="11580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E2AA8E-B198-4947-8997-5EA6EC5F28D4}"/>
              </a:ext>
            </a:extLst>
          </p:cNvPr>
          <p:cNvSpPr txBox="1"/>
          <p:nvPr/>
        </p:nvSpPr>
        <p:spPr>
          <a:xfrm>
            <a:off x="9776906" y="5455285"/>
            <a:ext cx="1621237" cy="646331"/>
          </a:xfrm>
          <a:prstGeom prst="rect">
            <a:avLst/>
          </a:prstGeom>
          <a:noFill/>
        </p:spPr>
        <p:txBody>
          <a:bodyPr wrap="square" rtlCol="0">
            <a:spAutoFit/>
          </a:bodyPr>
          <a:lstStyle/>
          <a:p>
            <a:pPr algn="ctr"/>
            <a:r>
              <a:rPr lang="en-US" dirty="0"/>
              <a:t>Office 365 Tenant</a:t>
            </a:r>
            <a:endParaRPr lang="fr-CA" dirty="0"/>
          </a:p>
        </p:txBody>
      </p:sp>
      <p:cxnSp>
        <p:nvCxnSpPr>
          <p:cNvPr id="31" name="Straight Arrow Connector 30">
            <a:extLst>
              <a:ext uri="{FF2B5EF4-FFF2-40B4-BE49-F238E27FC236}">
                <a16:creationId xmlns:a16="http://schemas.microsoft.com/office/drawing/2014/main" id="{0DBA9EC9-47ED-42F6-8C20-28489C55D1C6}"/>
              </a:ext>
            </a:extLst>
          </p:cNvPr>
          <p:cNvCxnSpPr>
            <a:cxnSpLocks/>
            <a:endCxn id="29" idx="1"/>
          </p:cNvCxnSpPr>
          <p:nvPr/>
        </p:nvCxnSpPr>
        <p:spPr>
          <a:xfrm>
            <a:off x="8093526" y="4661397"/>
            <a:ext cx="19614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FE8552-CA87-4F27-8573-D44330FE436B}"/>
              </a:ext>
            </a:extLst>
          </p:cNvPr>
          <p:cNvSpPr txBox="1"/>
          <p:nvPr/>
        </p:nvSpPr>
        <p:spPr>
          <a:xfrm>
            <a:off x="8552182" y="4191682"/>
            <a:ext cx="2081804" cy="369332"/>
          </a:xfrm>
          <a:prstGeom prst="rect">
            <a:avLst/>
          </a:prstGeom>
          <a:noFill/>
        </p:spPr>
        <p:txBody>
          <a:bodyPr wrap="square" rtlCol="0">
            <a:spAutoFit/>
          </a:bodyPr>
          <a:lstStyle/>
          <a:p>
            <a:r>
              <a:rPr lang="en-US" dirty="0"/>
              <a:t>Deploys</a:t>
            </a:r>
            <a:endParaRPr lang="fr-CA" dirty="0"/>
          </a:p>
        </p:txBody>
      </p:sp>
      <p:sp>
        <p:nvSpPr>
          <p:cNvPr id="3" name="TextBox 2">
            <a:extLst>
              <a:ext uri="{FF2B5EF4-FFF2-40B4-BE49-F238E27FC236}">
                <a16:creationId xmlns:a16="http://schemas.microsoft.com/office/drawing/2014/main" id="{BAD90591-8D80-4BD0-A8B0-B28C02FAE94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3" name="Picture 12" descr="See the source image">
            <a:extLst>
              <a:ext uri="{FF2B5EF4-FFF2-40B4-BE49-F238E27FC236}">
                <a16:creationId xmlns:a16="http://schemas.microsoft.com/office/drawing/2014/main" id="{D52A18DD-C9DB-498C-98ED-8AE1EC99D7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B537D10-11E0-4559-97DD-83E173C1C2D4}"/>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6352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heel(1)">
                                      <p:cBhvr>
                                        <p:cTn id="54" dur="2000"/>
                                        <p:tgtEl>
                                          <p:spTgt spid="22"/>
                                        </p:tgtEl>
                                      </p:cBhvr>
                                    </p:animEffect>
                                  </p:childTnLst>
                                </p:cTn>
                              </p:par>
                            </p:childTnLst>
                          </p:cTn>
                        </p:par>
                        <p:par>
                          <p:cTn id="55" fill="hold">
                            <p:stCondLst>
                              <p:cond delay="2000"/>
                            </p:stCondLst>
                            <p:childTnLst>
                              <p:par>
                                <p:cTn id="56" presetID="22" presetClass="entr" presetSubtype="8" fill="hold" nodeType="afterEffect">
                                  <p:stCondLst>
                                    <p:cond delay="25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2750"/>
                            </p:stCondLst>
                            <p:childTnLst>
                              <p:par>
                                <p:cTn id="60" presetID="1"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5" grpId="0" animBg="1"/>
      <p:bldP spid="18" grpId="0"/>
      <p:bldP spid="20" grpId="0"/>
      <p:bldP spid="28" grpId="0"/>
      <p:bldP spid="30"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21788" y="458120"/>
            <a:ext cx="9144000" cy="553998"/>
          </a:xfrm>
        </p:spPr>
        <p:txBody>
          <a:bodyPr vert="horz" lIns="91440" tIns="45720" rIns="91440" bIns="45720" rtlCol="0" anchor="ctr">
            <a:normAutofit fontScale="90000"/>
          </a:bodyPr>
          <a:lstStyle/>
          <a:p>
            <a:pPr defTabSz="914400">
              <a:lnSpc>
                <a:spcPct val="90000"/>
              </a:lnSpc>
            </a:pPr>
            <a:r>
              <a:rPr lang="en-US" kern="1200" dirty="0">
                <a:solidFill>
                  <a:schemeClr val="tx1"/>
                </a:solidFill>
                <a:ea typeface="+mj-ea"/>
                <a:cs typeface="+mj-cs"/>
              </a:rPr>
              <a:t>Azure Automation</a:t>
            </a:r>
          </a:p>
        </p:txBody>
      </p:sp>
      <p:sp>
        <p:nvSpPr>
          <p:cNvPr id="4" name="TextBox 3">
            <a:extLst>
              <a:ext uri="{FF2B5EF4-FFF2-40B4-BE49-F238E27FC236}">
                <a16:creationId xmlns:a16="http://schemas.microsoft.com/office/drawing/2014/main" id="{366CBD26-1CC8-4143-A106-6DCCB98EA25A}"/>
              </a:ext>
            </a:extLst>
          </p:cNvPr>
          <p:cNvSpPr txBox="1"/>
          <p:nvPr/>
        </p:nvSpPr>
        <p:spPr>
          <a:xfrm>
            <a:off x="1500292" y="-25740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Centrally manage configuration for all your tenants;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Get rich insights into potential configuration drifts;</a:t>
            </a:r>
          </a:p>
        </p:txBody>
      </p:sp>
      <p:pic>
        <p:nvPicPr>
          <p:cNvPr id="3" name="Picture 2">
            <a:extLst>
              <a:ext uri="{FF2B5EF4-FFF2-40B4-BE49-F238E27FC236}">
                <a16:creationId xmlns:a16="http://schemas.microsoft.com/office/drawing/2014/main" id="{3BC36DE2-6965-4D00-AD4E-8DD52D53E147}"/>
              </a:ext>
            </a:extLst>
          </p:cNvPr>
          <p:cNvPicPr>
            <a:picLocks noChangeAspect="1"/>
          </p:cNvPicPr>
          <p:nvPr/>
        </p:nvPicPr>
        <p:blipFill>
          <a:blip r:embed="rId3"/>
          <a:stretch>
            <a:fillRect/>
          </a:stretch>
        </p:blipFill>
        <p:spPr>
          <a:xfrm>
            <a:off x="614046" y="3341344"/>
            <a:ext cx="3162323" cy="1362085"/>
          </a:xfrm>
          <a:prstGeom prst="rect">
            <a:avLst/>
          </a:prstGeom>
        </p:spPr>
      </p:pic>
      <p:pic>
        <p:nvPicPr>
          <p:cNvPr id="6" name="Picture 5">
            <a:extLst>
              <a:ext uri="{FF2B5EF4-FFF2-40B4-BE49-F238E27FC236}">
                <a16:creationId xmlns:a16="http://schemas.microsoft.com/office/drawing/2014/main" id="{F9417BEE-F49D-4122-B7A3-790443C539FC}"/>
              </a:ext>
            </a:extLst>
          </p:cNvPr>
          <p:cNvPicPr>
            <a:picLocks noChangeAspect="1"/>
          </p:cNvPicPr>
          <p:nvPr/>
        </p:nvPicPr>
        <p:blipFill>
          <a:blip r:embed="rId4"/>
          <a:stretch>
            <a:fillRect/>
          </a:stretch>
        </p:blipFill>
        <p:spPr>
          <a:xfrm>
            <a:off x="672789" y="4836997"/>
            <a:ext cx="2390792" cy="1285884"/>
          </a:xfrm>
          <a:prstGeom prst="rect">
            <a:avLst/>
          </a:prstGeom>
        </p:spPr>
      </p:pic>
      <p:pic>
        <p:nvPicPr>
          <p:cNvPr id="7" name="Picture 6">
            <a:extLst>
              <a:ext uri="{FF2B5EF4-FFF2-40B4-BE49-F238E27FC236}">
                <a16:creationId xmlns:a16="http://schemas.microsoft.com/office/drawing/2014/main" id="{4B2DD0AD-2A82-4D10-9B53-707F3940B431}"/>
              </a:ext>
            </a:extLst>
          </p:cNvPr>
          <p:cNvPicPr>
            <a:picLocks noChangeAspect="1"/>
          </p:cNvPicPr>
          <p:nvPr/>
        </p:nvPicPr>
        <p:blipFill>
          <a:blip r:embed="rId5"/>
          <a:stretch>
            <a:fillRect/>
          </a:stretch>
        </p:blipFill>
        <p:spPr>
          <a:xfrm>
            <a:off x="4726316" y="4081712"/>
            <a:ext cx="2524143" cy="1552586"/>
          </a:xfrm>
          <a:prstGeom prst="rect">
            <a:avLst/>
          </a:prstGeom>
        </p:spPr>
      </p:pic>
      <p:sp>
        <p:nvSpPr>
          <p:cNvPr id="8" name="Arrow: Right 7">
            <a:extLst>
              <a:ext uri="{FF2B5EF4-FFF2-40B4-BE49-F238E27FC236}">
                <a16:creationId xmlns:a16="http://schemas.microsoft.com/office/drawing/2014/main" id="{C09E4FAC-42F6-4C66-9892-B8849A6ECA1C}"/>
              </a:ext>
            </a:extLst>
          </p:cNvPr>
          <p:cNvSpPr/>
          <p:nvPr/>
        </p:nvSpPr>
        <p:spPr>
          <a:xfrm rot="20971548">
            <a:off x="3063581" y="5034899"/>
            <a:ext cx="1659198" cy="19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8">
            <a:extLst>
              <a:ext uri="{FF2B5EF4-FFF2-40B4-BE49-F238E27FC236}">
                <a16:creationId xmlns:a16="http://schemas.microsoft.com/office/drawing/2014/main" id="{A05EE41D-F682-4CEC-A52D-777C25B102E6}"/>
              </a:ext>
            </a:extLst>
          </p:cNvPr>
          <p:cNvPicPr>
            <a:picLocks noChangeAspect="1"/>
          </p:cNvPicPr>
          <p:nvPr/>
        </p:nvPicPr>
        <p:blipFill>
          <a:blip r:embed="rId6"/>
          <a:stretch>
            <a:fillRect/>
          </a:stretch>
        </p:blipFill>
        <p:spPr>
          <a:xfrm>
            <a:off x="7518635" y="3381673"/>
            <a:ext cx="4185836" cy="1476332"/>
          </a:xfrm>
          <a:prstGeom prst="rect">
            <a:avLst/>
          </a:prstGeom>
        </p:spPr>
      </p:pic>
      <p:sp>
        <p:nvSpPr>
          <p:cNvPr id="11" name="Arrow: Right 10">
            <a:extLst>
              <a:ext uri="{FF2B5EF4-FFF2-40B4-BE49-F238E27FC236}">
                <a16:creationId xmlns:a16="http://schemas.microsoft.com/office/drawing/2014/main" id="{90E33B7E-B141-4FC3-B08F-69F2578837EE}"/>
              </a:ext>
            </a:extLst>
          </p:cNvPr>
          <p:cNvSpPr/>
          <p:nvPr/>
        </p:nvSpPr>
        <p:spPr>
          <a:xfrm rot="19454506">
            <a:off x="7157965" y="5087406"/>
            <a:ext cx="1231931" cy="204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extBox 1">
            <a:extLst>
              <a:ext uri="{FF2B5EF4-FFF2-40B4-BE49-F238E27FC236}">
                <a16:creationId xmlns:a16="http://schemas.microsoft.com/office/drawing/2014/main" id="{E4F9A6A4-9535-468A-A702-B07435DB04D8}"/>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5" name="Picture 4" descr="See the source image">
            <a:extLst>
              <a:ext uri="{FF2B5EF4-FFF2-40B4-BE49-F238E27FC236}">
                <a16:creationId xmlns:a16="http://schemas.microsoft.com/office/drawing/2014/main" id="{A83A5438-7F49-48BF-A2D3-0AB22052C8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754248-85D5-40E5-9ED1-8B97F37E3618}"/>
              </a:ext>
            </a:extLst>
          </p:cNvPr>
          <p:cNvPicPr>
            <a:picLocks noChangeAspect="1"/>
          </p:cNvPicPr>
          <p:nvPr/>
        </p:nvPicPr>
        <p:blipFill>
          <a:blip r:embed="rId8"/>
          <a:stretch>
            <a:fillRect/>
          </a:stretch>
        </p:blipFill>
        <p:spPr>
          <a:xfrm>
            <a:off x="-18380" y="-4594"/>
            <a:ext cx="119429" cy="6858000"/>
          </a:xfrm>
          <a:prstGeom prst="rect">
            <a:avLst/>
          </a:prstGeom>
        </p:spPr>
      </p:pic>
    </p:spTree>
    <p:extLst>
      <p:ext uri="{BB962C8B-B14F-4D97-AF65-F5344CB8AC3E}">
        <p14:creationId xmlns:p14="http://schemas.microsoft.com/office/powerpoint/2010/main" val="415700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4376" y="3335831"/>
            <a:ext cx="6555475" cy="269381"/>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Azure </a:t>
            </a:r>
            <a:r>
              <a:rPr lang="en-US" sz="6600" kern="1200" dirty="0" err="1">
                <a:solidFill>
                  <a:schemeClr val="tx1"/>
                </a:solidFill>
                <a:latin typeface="+mj-lt"/>
                <a:ea typeface="+mj-ea"/>
                <a:cs typeface="+mj-cs"/>
              </a:rPr>
              <a:t>DevOPS</a:t>
            </a:r>
            <a:endParaRPr lang="en-US" sz="66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0BDB6701-78F8-4DB8-BB41-ED164D6C6E4A}"/>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B3DD6663-527A-4C1F-A899-FD11D52EA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F23B2B0-8A7A-4CD8-A694-A07219B1B4A0}"/>
              </a:ext>
            </a:extLst>
          </p:cNvPr>
          <p:cNvPicPr>
            <a:picLocks noChangeAspect="1"/>
          </p:cNvPicPr>
          <p:nvPr/>
        </p:nvPicPr>
        <p:blipFill>
          <a:blip r:embed="rId4"/>
          <a:stretch>
            <a:fillRect/>
          </a:stretch>
        </p:blipFill>
        <p:spPr>
          <a:xfrm>
            <a:off x="-18380" y="-4594"/>
            <a:ext cx="119429" cy="6858000"/>
          </a:xfrm>
          <a:prstGeom prst="rect">
            <a:avLst/>
          </a:prstGeom>
        </p:spPr>
      </p:pic>
      <p:pic>
        <p:nvPicPr>
          <p:cNvPr id="6146" name="Picture 2" descr="See the source image">
            <a:extLst>
              <a:ext uri="{FF2B5EF4-FFF2-40B4-BE49-F238E27FC236}">
                <a16:creationId xmlns:a16="http://schemas.microsoft.com/office/drawing/2014/main" id="{FD36AFB7-EF41-4543-9D8D-039715D45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850" y="2272751"/>
            <a:ext cx="2043113" cy="204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40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079625" y="431841"/>
            <a:ext cx="9144000" cy="553998"/>
          </a:xfrm>
        </p:spPr>
        <p:txBody>
          <a:bodyPr vert="horz" lIns="91440" tIns="45720" rIns="91440" bIns="45720" rtlCol="0" anchor="ctr">
            <a:normAutofit/>
          </a:bodyPr>
          <a:lstStyle/>
          <a:p>
            <a:pPr defTabSz="914400">
              <a:lnSpc>
                <a:spcPct val="90000"/>
              </a:lnSpc>
            </a:pPr>
            <a:r>
              <a:rPr lang="en-US" sz="3200" kern="1200" dirty="0">
                <a:solidFill>
                  <a:schemeClr val="tx1"/>
                </a:solidFill>
                <a:latin typeface="+mj-lt"/>
                <a:ea typeface="+mj-ea"/>
                <a:cs typeface="+mj-cs"/>
              </a:rPr>
              <a:t>Azure DevOPS</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7871354" y="2854363"/>
            <a:ext cx="3577328" cy="3189954"/>
          </a:xfrm>
          <a:prstGeom prst="rect">
            <a:avLst/>
          </a:prstGeom>
        </p:spPr>
      </p:pic>
      <p:sp>
        <p:nvSpPr>
          <p:cNvPr id="3" name="TextBox 2">
            <a:extLst>
              <a:ext uri="{FF2B5EF4-FFF2-40B4-BE49-F238E27FC236}">
                <a16:creationId xmlns:a16="http://schemas.microsoft.com/office/drawing/2014/main" id="{11CE0A36-2A76-4A7E-A44E-795FA6334985}"/>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7D3252CF-097B-4FA4-8B02-A4F59C827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38BE5B-2B3D-40B0-833A-0AA86C0BF400}"/>
              </a:ext>
            </a:extLst>
          </p:cNvPr>
          <p:cNvPicPr>
            <a:picLocks noChangeAspect="1"/>
          </p:cNvPicPr>
          <p:nvPr/>
        </p:nvPicPr>
        <p:blipFill>
          <a:blip r:embed="rId5"/>
          <a:stretch>
            <a:fillRect/>
          </a:stretch>
        </p:blipFill>
        <p:spPr>
          <a:xfrm>
            <a:off x="-18380" y="-4594"/>
            <a:ext cx="119429" cy="6858000"/>
          </a:xfrm>
          <a:prstGeom prst="rect">
            <a:avLst/>
          </a:prstGeom>
        </p:spPr>
      </p:pic>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DevOPS at its best!</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Challenge is to convince IT Pros to use it.</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35566" y="397418"/>
            <a:ext cx="9144000" cy="553998"/>
          </a:xfrm>
        </p:spPr>
        <p:txBody>
          <a:bodyPr/>
          <a:lstStyle/>
          <a:p>
            <a:r>
              <a:rPr lang="en-US" dirty="0">
                <a:solidFill>
                  <a:schemeClr val="tx1"/>
                </a:solidFill>
              </a:rPr>
              <a:t>“Agentless Process” with Pipelines</a:t>
            </a:r>
            <a:endParaRPr lang="en-US" b="1" dirty="0">
              <a:solidFill>
                <a:schemeClr val="tx1"/>
              </a:solidFill>
            </a:endParaRPr>
          </a:p>
        </p:txBody>
      </p:sp>
      <p:grpSp>
        <p:nvGrpSpPr>
          <p:cNvPr id="5" name="Group 4">
            <a:extLst>
              <a:ext uri="{FF2B5EF4-FFF2-40B4-BE49-F238E27FC236}">
                <a16:creationId xmlns:a16="http://schemas.microsoft.com/office/drawing/2014/main" id="{27AF59A6-EB59-4CFF-9DFE-CC791CB71E48}"/>
              </a:ext>
            </a:extLst>
          </p:cNvPr>
          <p:cNvGrpSpPr/>
          <p:nvPr/>
        </p:nvGrpSpPr>
        <p:grpSpPr>
          <a:xfrm>
            <a:off x="677696" y="1785886"/>
            <a:ext cx="1929777" cy="1801954"/>
            <a:chOff x="3341988" y="1929776"/>
            <a:chExt cx="1929777" cy="1801954"/>
          </a:xfrm>
        </p:grpSpPr>
        <p:pic>
          <p:nvPicPr>
            <p:cNvPr id="1026" name="Picture 2" descr="See the source image">
              <a:extLst>
                <a:ext uri="{FF2B5EF4-FFF2-40B4-BE49-F238E27FC236}">
                  <a16:creationId xmlns:a16="http://schemas.microsoft.com/office/drawing/2014/main" id="{464DBEF4-CB7D-4AC7-8D8F-0E69C01E4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EF0ACB-DCB1-4042-8715-E3381C4E257F}"/>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6" name="Scroll: Vertical 5">
            <a:extLst>
              <a:ext uri="{FF2B5EF4-FFF2-40B4-BE49-F238E27FC236}">
                <a16:creationId xmlns:a16="http://schemas.microsoft.com/office/drawing/2014/main" id="{51FF18F3-680F-40DC-8CEC-BA0D4B57DE57}"/>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28" name="Picture 4" descr="See the source image">
            <a:extLst>
              <a:ext uri="{FF2B5EF4-FFF2-40B4-BE49-F238E27FC236}">
                <a16:creationId xmlns:a16="http://schemas.microsoft.com/office/drawing/2014/main" id="{8D8DA778-D04E-43C1-ADCB-9066D4341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613" y="2088247"/>
            <a:ext cx="1001738" cy="963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F1F3227-AC32-4741-9F84-05893FD48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050" y="5108717"/>
            <a:ext cx="1033486" cy="963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90700A-627D-4378-BE94-B068722B5C6B}"/>
              </a:ext>
            </a:extLst>
          </p:cNvPr>
          <p:cNvSpPr txBox="1"/>
          <p:nvPr/>
        </p:nvSpPr>
        <p:spPr>
          <a:xfrm>
            <a:off x="2476309" y="5164853"/>
            <a:ext cx="2251187" cy="369332"/>
          </a:xfrm>
          <a:prstGeom prst="rect">
            <a:avLst/>
          </a:prstGeom>
          <a:noFill/>
        </p:spPr>
        <p:txBody>
          <a:bodyPr wrap="square" rtlCol="0">
            <a:spAutoFit/>
          </a:bodyPr>
          <a:lstStyle/>
          <a:p>
            <a:r>
              <a:rPr lang="en-US" dirty="0"/>
              <a:t>Add/Modify/Delete</a:t>
            </a:r>
            <a:endParaRPr lang="fr-CA" dirty="0"/>
          </a:p>
        </p:txBody>
      </p:sp>
      <p:cxnSp>
        <p:nvCxnSpPr>
          <p:cNvPr id="9" name="Straight Arrow Connector 8">
            <a:extLst>
              <a:ext uri="{FF2B5EF4-FFF2-40B4-BE49-F238E27FC236}">
                <a16:creationId xmlns:a16="http://schemas.microsoft.com/office/drawing/2014/main" id="{A304BA21-206F-4691-85B4-F1FA47C2838E}"/>
              </a:ext>
            </a:extLst>
          </p:cNvPr>
          <p:cNvCxnSpPr>
            <a:cxnSpLocks/>
            <a:stCxn id="1030" idx="1"/>
          </p:cNvCxnSpPr>
          <p:nvPr/>
        </p:nvCxnSpPr>
        <p:spPr>
          <a:xfrm flipH="1" flipV="1">
            <a:off x="2399739" y="5590321"/>
            <a:ext cx="203231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CB6125-7948-4B96-85CD-DCE5B17DCCBD}"/>
              </a:ext>
            </a:extLst>
          </p:cNvPr>
          <p:cNvCxnSpPr>
            <a:cxnSpLocks/>
            <a:endCxn id="4" idx="2"/>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845001-853E-4E24-A8E4-546563D33784}"/>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cxnSp>
        <p:nvCxnSpPr>
          <p:cNvPr id="19" name="Straight Arrow Connector 18">
            <a:extLst>
              <a:ext uri="{FF2B5EF4-FFF2-40B4-BE49-F238E27FC236}">
                <a16:creationId xmlns:a16="http://schemas.microsoft.com/office/drawing/2014/main" id="{D891E489-DB12-4AEC-A903-D42620B0CB91}"/>
              </a:ext>
            </a:extLst>
          </p:cNvPr>
          <p:cNvCxnSpPr>
            <a:cxnSpLocks/>
            <a:endCxn id="1028" idx="1"/>
          </p:cNvCxnSpPr>
          <p:nvPr/>
        </p:nvCxnSpPr>
        <p:spPr>
          <a:xfrm>
            <a:off x="2253554" y="2569852"/>
            <a:ext cx="39890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017CE4-81B6-467D-BC6D-B5EE116B08ED}"/>
              </a:ext>
            </a:extLst>
          </p:cNvPr>
          <p:cNvSpPr txBox="1"/>
          <p:nvPr/>
        </p:nvSpPr>
        <p:spPr>
          <a:xfrm>
            <a:off x="3214349" y="2122420"/>
            <a:ext cx="2251187" cy="369332"/>
          </a:xfrm>
          <a:prstGeom prst="rect">
            <a:avLst/>
          </a:prstGeom>
          <a:noFill/>
        </p:spPr>
        <p:txBody>
          <a:bodyPr wrap="square" rtlCol="0">
            <a:spAutoFit/>
          </a:bodyPr>
          <a:lstStyle/>
          <a:p>
            <a:r>
              <a:rPr lang="en-US" dirty="0"/>
              <a:t>Changes Applied</a:t>
            </a:r>
            <a:endParaRPr lang="fr-CA" dirty="0"/>
          </a:p>
        </p:txBody>
      </p:sp>
      <p:sp>
        <p:nvSpPr>
          <p:cNvPr id="17" name="TextBox 16">
            <a:extLst>
              <a:ext uri="{FF2B5EF4-FFF2-40B4-BE49-F238E27FC236}">
                <a16:creationId xmlns:a16="http://schemas.microsoft.com/office/drawing/2014/main" id="{4BADC2CC-9806-43FB-A298-99A174CE142C}"/>
              </a:ext>
            </a:extLst>
          </p:cNvPr>
          <p:cNvSpPr txBox="1"/>
          <p:nvPr/>
        </p:nvSpPr>
        <p:spPr>
          <a:xfrm>
            <a:off x="6141229" y="3041690"/>
            <a:ext cx="1533832" cy="369332"/>
          </a:xfrm>
          <a:prstGeom prst="rect">
            <a:avLst/>
          </a:prstGeom>
          <a:noFill/>
        </p:spPr>
        <p:txBody>
          <a:bodyPr wrap="square" rtlCol="0">
            <a:spAutoFit/>
          </a:bodyPr>
          <a:lstStyle/>
          <a:p>
            <a:r>
              <a:rPr lang="en-US" dirty="0"/>
              <a:t>Dev Tenant</a:t>
            </a:r>
            <a:endParaRPr lang="fr-CA" dirty="0"/>
          </a:p>
        </p:txBody>
      </p:sp>
      <p:pic>
        <p:nvPicPr>
          <p:cNvPr id="1032" name="Picture 8" descr="See the source image">
            <a:extLst>
              <a:ext uri="{FF2B5EF4-FFF2-40B4-BE49-F238E27FC236}">
                <a16:creationId xmlns:a16="http://schemas.microsoft.com/office/drawing/2014/main" id="{A85891F7-B664-44BF-AFDE-94870EB9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5366" y="4057726"/>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883140D-0F3D-4519-9EC6-2B47488E7450}"/>
              </a:ext>
            </a:extLst>
          </p:cNvPr>
          <p:cNvSpPr txBox="1"/>
          <p:nvPr/>
        </p:nvSpPr>
        <p:spPr>
          <a:xfrm>
            <a:off x="6141229" y="5164853"/>
            <a:ext cx="1533832" cy="369332"/>
          </a:xfrm>
          <a:prstGeom prst="rect">
            <a:avLst/>
          </a:prstGeom>
          <a:noFill/>
        </p:spPr>
        <p:txBody>
          <a:bodyPr wrap="square" rtlCol="0">
            <a:spAutoFit/>
          </a:bodyPr>
          <a:lstStyle/>
          <a:p>
            <a:r>
              <a:rPr lang="en-US" dirty="0"/>
              <a:t>Dev Team</a:t>
            </a:r>
            <a:endParaRPr lang="fr-CA" dirty="0"/>
          </a:p>
        </p:txBody>
      </p:sp>
      <p:cxnSp>
        <p:nvCxnSpPr>
          <p:cNvPr id="27" name="Straight Arrow Connector 26">
            <a:extLst>
              <a:ext uri="{FF2B5EF4-FFF2-40B4-BE49-F238E27FC236}">
                <a16:creationId xmlns:a16="http://schemas.microsoft.com/office/drawing/2014/main" id="{01323F0C-ED26-4C54-A5BD-2DCAF87BD808}"/>
              </a:ext>
            </a:extLst>
          </p:cNvPr>
          <p:cNvCxnSpPr>
            <a:cxnSpLocks/>
          </p:cNvCxnSpPr>
          <p:nvPr/>
        </p:nvCxnSpPr>
        <p:spPr>
          <a:xfrm flipH="1" flipV="1">
            <a:off x="2135566" y="2844827"/>
            <a:ext cx="3921107" cy="1656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D57A6A-4A60-4014-8FC2-6D18E24BC048}"/>
              </a:ext>
            </a:extLst>
          </p:cNvPr>
          <p:cNvSpPr txBox="1"/>
          <p:nvPr/>
        </p:nvSpPr>
        <p:spPr>
          <a:xfrm rot="1396231">
            <a:off x="3254569" y="3474085"/>
            <a:ext cx="3049966" cy="369332"/>
          </a:xfrm>
          <a:prstGeom prst="rect">
            <a:avLst/>
          </a:prstGeom>
          <a:noFill/>
        </p:spPr>
        <p:txBody>
          <a:bodyPr wrap="square" rtlCol="0">
            <a:spAutoFit/>
          </a:bodyPr>
          <a:lstStyle/>
          <a:p>
            <a:r>
              <a:rPr lang="en-US" dirty="0"/>
              <a:t>Reviews &amp; Approves</a:t>
            </a:r>
            <a:endParaRPr lang="fr-CA" dirty="0"/>
          </a:p>
        </p:txBody>
      </p:sp>
      <p:pic>
        <p:nvPicPr>
          <p:cNvPr id="31" name="Picture 4" descr="See the source image">
            <a:extLst>
              <a:ext uri="{FF2B5EF4-FFF2-40B4-BE49-F238E27FC236}">
                <a16:creationId xmlns:a16="http://schemas.microsoft.com/office/drawing/2014/main" id="{90B9E387-B1C2-402D-B79E-EC492828A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384" y="1990806"/>
            <a:ext cx="1001738" cy="9632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C5445F72-93BA-4FBE-83A5-6E6CDEBD2392}"/>
              </a:ext>
            </a:extLst>
          </p:cNvPr>
          <p:cNvCxnSpPr>
            <a:cxnSpLocks/>
          </p:cNvCxnSpPr>
          <p:nvPr/>
        </p:nvCxnSpPr>
        <p:spPr>
          <a:xfrm>
            <a:off x="7456785" y="2562540"/>
            <a:ext cx="2501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5ED7E9-5E1A-4D3A-BCC7-E03EE91F0D7A}"/>
              </a:ext>
            </a:extLst>
          </p:cNvPr>
          <p:cNvSpPr txBox="1"/>
          <p:nvPr/>
        </p:nvSpPr>
        <p:spPr>
          <a:xfrm>
            <a:off x="8013513" y="2044320"/>
            <a:ext cx="2251187" cy="369332"/>
          </a:xfrm>
          <a:prstGeom prst="rect">
            <a:avLst/>
          </a:prstGeom>
          <a:noFill/>
        </p:spPr>
        <p:txBody>
          <a:bodyPr wrap="square" rtlCol="0">
            <a:spAutoFit/>
          </a:bodyPr>
          <a:lstStyle/>
          <a:p>
            <a:r>
              <a:rPr lang="en-US" dirty="0"/>
              <a:t>Changes Applied</a:t>
            </a:r>
            <a:endParaRPr lang="fr-CA" dirty="0"/>
          </a:p>
        </p:txBody>
      </p:sp>
      <p:sp>
        <p:nvSpPr>
          <p:cNvPr id="34" name="TextBox 33">
            <a:extLst>
              <a:ext uri="{FF2B5EF4-FFF2-40B4-BE49-F238E27FC236}">
                <a16:creationId xmlns:a16="http://schemas.microsoft.com/office/drawing/2014/main" id="{EE326038-85E7-42F2-A2DA-5F769EF42A71}"/>
              </a:ext>
            </a:extLst>
          </p:cNvPr>
          <p:cNvSpPr txBox="1"/>
          <p:nvPr/>
        </p:nvSpPr>
        <p:spPr>
          <a:xfrm>
            <a:off x="10177384" y="2991322"/>
            <a:ext cx="1533832" cy="369332"/>
          </a:xfrm>
          <a:prstGeom prst="rect">
            <a:avLst/>
          </a:prstGeom>
          <a:noFill/>
        </p:spPr>
        <p:txBody>
          <a:bodyPr wrap="square" rtlCol="0">
            <a:spAutoFit/>
          </a:bodyPr>
          <a:lstStyle/>
          <a:p>
            <a:r>
              <a:rPr lang="en-US" dirty="0"/>
              <a:t>QA Tenant</a:t>
            </a:r>
            <a:endParaRPr lang="fr-CA" dirty="0"/>
          </a:p>
        </p:txBody>
      </p:sp>
      <p:pic>
        <p:nvPicPr>
          <p:cNvPr id="37" name="Picture 8" descr="See the source image">
            <a:extLst>
              <a:ext uri="{FF2B5EF4-FFF2-40B4-BE49-F238E27FC236}">
                <a16:creationId xmlns:a16="http://schemas.microsoft.com/office/drawing/2014/main" id="{7B5646AF-9EF2-4FF4-B1E0-648791107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8297" y="4110522"/>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CE57EC8-6B5A-416E-8E96-A99C646AA163}"/>
              </a:ext>
            </a:extLst>
          </p:cNvPr>
          <p:cNvSpPr txBox="1"/>
          <p:nvPr/>
        </p:nvSpPr>
        <p:spPr>
          <a:xfrm>
            <a:off x="10177384" y="5164853"/>
            <a:ext cx="1533832" cy="369332"/>
          </a:xfrm>
          <a:prstGeom prst="rect">
            <a:avLst/>
          </a:prstGeom>
          <a:noFill/>
        </p:spPr>
        <p:txBody>
          <a:bodyPr wrap="square" rtlCol="0">
            <a:spAutoFit/>
          </a:bodyPr>
          <a:lstStyle/>
          <a:p>
            <a:r>
              <a:rPr lang="en-US" dirty="0"/>
              <a:t>QA Team</a:t>
            </a:r>
            <a:endParaRPr lang="fr-CA" dirty="0"/>
          </a:p>
        </p:txBody>
      </p:sp>
      <p:cxnSp>
        <p:nvCxnSpPr>
          <p:cNvPr id="39" name="Straight Arrow Connector 38">
            <a:extLst>
              <a:ext uri="{FF2B5EF4-FFF2-40B4-BE49-F238E27FC236}">
                <a16:creationId xmlns:a16="http://schemas.microsoft.com/office/drawing/2014/main" id="{D417C785-239B-4E25-A6EC-E0348E35D1CF}"/>
              </a:ext>
            </a:extLst>
          </p:cNvPr>
          <p:cNvCxnSpPr>
            <a:cxnSpLocks/>
          </p:cNvCxnSpPr>
          <p:nvPr/>
        </p:nvCxnSpPr>
        <p:spPr>
          <a:xfrm flipH="1" flipV="1">
            <a:off x="3214349" y="2800274"/>
            <a:ext cx="6897762" cy="21342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BB9CB2-D8B8-4EF9-853E-E1C1A4F80656}"/>
              </a:ext>
            </a:extLst>
          </p:cNvPr>
          <p:cNvSpPr txBox="1"/>
          <p:nvPr/>
        </p:nvSpPr>
        <p:spPr>
          <a:xfrm rot="1033490">
            <a:off x="7628486" y="4182074"/>
            <a:ext cx="3049966" cy="369332"/>
          </a:xfrm>
          <a:prstGeom prst="rect">
            <a:avLst/>
          </a:prstGeom>
          <a:noFill/>
        </p:spPr>
        <p:txBody>
          <a:bodyPr wrap="square" rtlCol="0">
            <a:spAutoFit/>
          </a:bodyPr>
          <a:lstStyle/>
          <a:p>
            <a:r>
              <a:rPr lang="en-US" dirty="0"/>
              <a:t>Reviews &amp; Approves</a:t>
            </a:r>
            <a:endParaRPr lang="fr-CA" dirty="0"/>
          </a:p>
        </p:txBody>
      </p:sp>
      <p:sp>
        <p:nvSpPr>
          <p:cNvPr id="2" name="TextBox 1">
            <a:extLst>
              <a:ext uri="{FF2B5EF4-FFF2-40B4-BE49-F238E27FC236}">
                <a16:creationId xmlns:a16="http://schemas.microsoft.com/office/drawing/2014/main" id="{F82EBDEB-3B10-44A0-B3DB-E1C3451478A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8" name="Picture 7" descr="See the source image">
            <a:extLst>
              <a:ext uri="{FF2B5EF4-FFF2-40B4-BE49-F238E27FC236}">
                <a16:creationId xmlns:a16="http://schemas.microsoft.com/office/drawing/2014/main" id="{7B9B3C81-79AD-418A-839B-05B64ED4D4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D519A7B-689C-4AAB-96E1-417B4F57B527}"/>
              </a:ext>
            </a:extLst>
          </p:cNvPr>
          <p:cNvPicPr>
            <a:picLocks noChangeAspect="1"/>
          </p:cNvPicPr>
          <p:nvPr/>
        </p:nvPicPr>
        <p:blipFill>
          <a:blip r:embed="rId8"/>
          <a:stretch>
            <a:fillRect/>
          </a:stretch>
        </p:blipFill>
        <p:spPr>
          <a:xfrm>
            <a:off x="-18380" y="-4594"/>
            <a:ext cx="119429" cy="6858000"/>
          </a:xfrm>
          <a:prstGeom prst="rect">
            <a:avLst/>
          </a:prstGeom>
        </p:spPr>
      </p:pic>
    </p:spTree>
    <p:extLst>
      <p:ext uri="{BB962C8B-B14F-4D97-AF65-F5344CB8AC3E}">
        <p14:creationId xmlns:p14="http://schemas.microsoft.com/office/powerpoint/2010/main" val="8597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2" grpId="0"/>
      <p:bldP spid="17" grpId="0"/>
      <p:bldP spid="26" grpId="0"/>
      <p:bldP spid="24" grpId="0"/>
      <p:bldP spid="33" grpId="0"/>
      <p:bldP spid="34" grpId="0"/>
      <p:bldP spid="38" grpId="0"/>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3602" y="431507"/>
            <a:ext cx="9144000" cy="553998"/>
          </a:xfrm>
        </p:spPr>
        <p:txBody>
          <a:bodyPr/>
          <a:lstStyle/>
          <a:p>
            <a:r>
              <a:rPr lang="en-US" dirty="0">
                <a:solidFill>
                  <a:schemeClr val="tx1"/>
                </a:solidFill>
              </a:rPr>
              <a:t>Monitoring Process</a:t>
            </a:r>
            <a:endParaRPr lang="en-US" b="1" dirty="0">
              <a:solidFill>
                <a:schemeClr val="tx1"/>
              </a:solidFill>
            </a:endParaRPr>
          </a:p>
        </p:txBody>
      </p:sp>
      <p:pic>
        <p:nvPicPr>
          <p:cNvPr id="7" name="Picture 4" descr="See the source image">
            <a:extLst>
              <a:ext uri="{FF2B5EF4-FFF2-40B4-BE49-F238E27FC236}">
                <a16:creationId xmlns:a16="http://schemas.microsoft.com/office/drawing/2014/main" id="{2CE31277-F7EC-4689-94E9-EF8B3B90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506" y="162840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FA98F-01AB-4169-83FC-A744C6B9883E}"/>
              </a:ext>
            </a:extLst>
          </p:cNvPr>
          <p:cNvSpPr txBox="1"/>
          <p:nvPr/>
        </p:nvSpPr>
        <p:spPr>
          <a:xfrm>
            <a:off x="4997122" y="2581843"/>
            <a:ext cx="1533832" cy="369332"/>
          </a:xfrm>
          <a:prstGeom prst="rect">
            <a:avLst/>
          </a:prstGeom>
          <a:noFill/>
        </p:spPr>
        <p:txBody>
          <a:bodyPr wrap="square" rtlCol="0">
            <a:spAutoFit/>
          </a:bodyPr>
          <a:lstStyle/>
          <a:p>
            <a:r>
              <a:rPr lang="en-US" dirty="0"/>
              <a:t>Dev Tenant</a:t>
            </a:r>
            <a:endParaRPr lang="fr-CA" dirty="0"/>
          </a:p>
        </p:txBody>
      </p:sp>
      <p:pic>
        <p:nvPicPr>
          <p:cNvPr id="10" name="Picture 4" descr="See the source image">
            <a:extLst>
              <a:ext uri="{FF2B5EF4-FFF2-40B4-BE49-F238E27FC236}">
                <a16:creationId xmlns:a16="http://schemas.microsoft.com/office/drawing/2014/main" id="{243119A8-2A9D-424B-8731-8A130E1B8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122" y="337402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D46E23-C43A-4B6B-855E-8C4762F2CA13}"/>
              </a:ext>
            </a:extLst>
          </p:cNvPr>
          <p:cNvSpPr txBox="1"/>
          <p:nvPr/>
        </p:nvSpPr>
        <p:spPr>
          <a:xfrm>
            <a:off x="4997122" y="4374536"/>
            <a:ext cx="1533832" cy="369332"/>
          </a:xfrm>
          <a:prstGeom prst="rect">
            <a:avLst/>
          </a:prstGeom>
          <a:noFill/>
        </p:spPr>
        <p:txBody>
          <a:bodyPr wrap="square" rtlCol="0">
            <a:spAutoFit/>
          </a:bodyPr>
          <a:lstStyle/>
          <a:p>
            <a:r>
              <a:rPr lang="en-US" dirty="0"/>
              <a:t>QA Tenant</a:t>
            </a:r>
            <a:endParaRPr lang="fr-CA" dirty="0"/>
          </a:p>
        </p:txBody>
      </p:sp>
      <p:pic>
        <p:nvPicPr>
          <p:cNvPr id="2050" name="Picture 2" descr="See the source image">
            <a:extLst>
              <a:ext uri="{FF2B5EF4-FFF2-40B4-BE49-F238E27FC236}">
                <a16:creationId xmlns:a16="http://schemas.microsoft.com/office/drawing/2014/main" id="{C29405F1-697A-4358-A007-9A694B2B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398" y="3374020"/>
            <a:ext cx="835879" cy="8358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7783B246-BC45-419F-8CEB-307A78604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122" y="5062797"/>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FF3307-9D40-4B8F-8C98-8EE18381C6DA}"/>
              </a:ext>
            </a:extLst>
          </p:cNvPr>
          <p:cNvSpPr txBox="1"/>
          <p:nvPr/>
        </p:nvSpPr>
        <p:spPr>
          <a:xfrm>
            <a:off x="4997122" y="6063313"/>
            <a:ext cx="1533832" cy="369332"/>
          </a:xfrm>
          <a:prstGeom prst="rect">
            <a:avLst/>
          </a:prstGeom>
          <a:noFill/>
        </p:spPr>
        <p:txBody>
          <a:bodyPr wrap="square" rtlCol="0">
            <a:spAutoFit/>
          </a:bodyPr>
          <a:lstStyle/>
          <a:p>
            <a:r>
              <a:rPr lang="en-US" dirty="0"/>
              <a:t>Prod Tenant</a:t>
            </a:r>
            <a:endParaRPr lang="fr-CA" dirty="0"/>
          </a:p>
        </p:txBody>
      </p:sp>
      <p:cxnSp>
        <p:nvCxnSpPr>
          <p:cNvPr id="15" name="Straight Arrow Connector 14">
            <a:extLst>
              <a:ext uri="{FF2B5EF4-FFF2-40B4-BE49-F238E27FC236}">
                <a16:creationId xmlns:a16="http://schemas.microsoft.com/office/drawing/2014/main" id="{109A7DC8-4F43-4953-A8D8-60AB6C9CC121}"/>
              </a:ext>
            </a:extLst>
          </p:cNvPr>
          <p:cNvCxnSpPr>
            <a:cxnSpLocks/>
          </p:cNvCxnSpPr>
          <p:nvPr/>
        </p:nvCxnSpPr>
        <p:spPr>
          <a:xfrm flipV="1">
            <a:off x="1891515" y="2167198"/>
            <a:ext cx="3105607" cy="1578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3B2B4B-551F-40A0-A96D-D450412A2DAF}"/>
              </a:ext>
            </a:extLst>
          </p:cNvPr>
          <p:cNvCxnSpPr>
            <a:cxnSpLocks/>
            <a:endCxn id="10" idx="1"/>
          </p:cNvCxnSpPr>
          <p:nvPr/>
        </p:nvCxnSpPr>
        <p:spPr>
          <a:xfrm>
            <a:off x="1891515" y="3855625"/>
            <a:ext cx="3105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0E59D5-7A9F-4B84-B286-5629E71D813C}"/>
              </a:ext>
            </a:extLst>
          </p:cNvPr>
          <p:cNvCxnSpPr>
            <a:cxnSpLocks/>
          </p:cNvCxnSpPr>
          <p:nvPr/>
        </p:nvCxnSpPr>
        <p:spPr>
          <a:xfrm>
            <a:off x="1902932" y="4024436"/>
            <a:ext cx="3013534" cy="1557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See the source image">
            <a:extLst>
              <a:ext uri="{FF2B5EF4-FFF2-40B4-BE49-F238E27FC236}">
                <a16:creationId xmlns:a16="http://schemas.microsoft.com/office/drawing/2014/main" id="{E433E78A-B2B6-41AB-8C62-808CB5A00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541" y="3837682"/>
            <a:ext cx="522039" cy="52203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8CB6148-40B0-4D41-BA40-16A8536A2F6C}"/>
              </a:ext>
            </a:extLst>
          </p:cNvPr>
          <p:cNvSpPr txBox="1"/>
          <p:nvPr/>
        </p:nvSpPr>
        <p:spPr>
          <a:xfrm rot="19858940">
            <a:off x="1962727" y="2540091"/>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5" name="TextBox 24">
            <a:extLst>
              <a:ext uri="{FF2B5EF4-FFF2-40B4-BE49-F238E27FC236}">
                <a16:creationId xmlns:a16="http://schemas.microsoft.com/office/drawing/2014/main" id="{7942472B-9436-413A-B171-4AA5C7FE0CFC}"/>
              </a:ext>
            </a:extLst>
          </p:cNvPr>
          <p:cNvSpPr txBox="1"/>
          <p:nvPr/>
        </p:nvSpPr>
        <p:spPr>
          <a:xfrm>
            <a:off x="2464648" y="3486293"/>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6" name="TextBox 25">
            <a:extLst>
              <a:ext uri="{FF2B5EF4-FFF2-40B4-BE49-F238E27FC236}">
                <a16:creationId xmlns:a16="http://schemas.microsoft.com/office/drawing/2014/main" id="{E05B8437-BFD6-45BD-B6F0-512B00C15853}"/>
              </a:ext>
            </a:extLst>
          </p:cNvPr>
          <p:cNvSpPr txBox="1"/>
          <p:nvPr/>
        </p:nvSpPr>
        <p:spPr>
          <a:xfrm rot="1676825">
            <a:off x="2303861" y="4513190"/>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pic>
        <p:nvPicPr>
          <p:cNvPr id="2054" name="Picture 6" descr="See the source image">
            <a:extLst>
              <a:ext uri="{FF2B5EF4-FFF2-40B4-BE49-F238E27FC236}">
                <a16:creationId xmlns:a16="http://schemas.microsoft.com/office/drawing/2014/main" id="{92996055-82B5-4B99-9173-2798CEABF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9565" y="1788164"/>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D0DF4F6D-D698-4705-A48D-EE2B5C31D226}"/>
              </a:ext>
            </a:extLst>
          </p:cNvPr>
          <p:cNvCxnSpPr>
            <a:cxnSpLocks/>
          </p:cNvCxnSpPr>
          <p:nvPr/>
        </p:nvCxnSpPr>
        <p:spPr>
          <a:xfrm>
            <a:off x="6220779" y="216719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21CB2F-416E-4FEF-B4F4-ED98FDF21420}"/>
              </a:ext>
            </a:extLst>
          </p:cNvPr>
          <p:cNvSpPr txBox="1"/>
          <p:nvPr/>
        </p:nvSpPr>
        <p:spPr>
          <a:xfrm>
            <a:off x="6927998" y="1740673"/>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pic>
        <p:nvPicPr>
          <p:cNvPr id="33" name="Picture 6" descr="See the source image">
            <a:extLst>
              <a:ext uri="{FF2B5EF4-FFF2-40B4-BE49-F238E27FC236}">
                <a16:creationId xmlns:a16="http://schemas.microsoft.com/office/drawing/2014/main" id="{D90A945C-1EF7-44FC-AD32-42FA5BCCA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9565" y="5267940"/>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D1F70DA2-5FA6-4D95-B142-89973513EBFC}"/>
              </a:ext>
            </a:extLst>
          </p:cNvPr>
          <p:cNvCxnSpPr>
            <a:cxnSpLocks/>
          </p:cNvCxnSpPr>
          <p:nvPr/>
        </p:nvCxnSpPr>
        <p:spPr>
          <a:xfrm>
            <a:off x="6220779" y="5646973"/>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3CA9648-99E6-48D1-B31D-6206822C20C5}"/>
              </a:ext>
            </a:extLst>
          </p:cNvPr>
          <p:cNvSpPr txBox="1"/>
          <p:nvPr/>
        </p:nvSpPr>
        <p:spPr>
          <a:xfrm>
            <a:off x="6927998" y="5220449"/>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cxnSp>
        <p:nvCxnSpPr>
          <p:cNvPr id="36" name="Straight Arrow Connector 35">
            <a:extLst>
              <a:ext uri="{FF2B5EF4-FFF2-40B4-BE49-F238E27FC236}">
                <a16:creationId xmlns:a16="http://schemas.microsoft.com/office/drawing/2014/main" id="{4682F8F5-71CB-433E-9699-5715448E825C}"/>
              </a:ext>
            </a:extLst>
          </p:cNvPr>
          <p:cNvCxnSpPr>
            <a:cxnSpLocks/>
          </p:cNvCxnSpPr>
          <p:nvPr/>
        </p:nvCxnSpPr>
        <p:spPr>
          <a:xfrm>
            <a:off x="6218078" y="391281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C055C2-EE05-4753-A33A-35F1E313681C}"/>
              </a:ext>
            </a:extLst>
          </p:cNvPr>
          <p:cNvSpPr txBox="1"/>
          <p:nvPr/>
        </p:nvSpPr>
        <p:spPr>
          <a:xfrm>
            <a:off x="6745602" y="3451099"/>
            <a:ext cx="2041177" cy="369332"/>
          </a:xfrm>
          <a:prstGeom prst="rect">
            <a:avLst/>
          </a:prstGeom>
          <a:noFill/>
        </p:spPr>
        <p:txBody>
          <a:bodyPr wrap="square" rtlCol="0">
            <a:spAutoFit/>
          </a:bodyPr>
          <a:lstStyle/>
          <a:p>
            <a:r>
              <a:rPr lang="en-US" dirty="0">
                <a:solidFill>
                  <a:srgbClr val="C00000"/>
                </a:solidFill>
              </a:rPr>
              <a:t>Not Compliant</a:t>
            </a:r>
            <a:endParaRPr lang="fr-CA" dirty="0">
              <a:solidFill>
                <a:srgbClr val="C00000"/>
              </a:solidFill>
            </a:endParaRPr>
          </a:p>
        </p:txBody>
      </p:sp>
      <p:pic>
        <p:nvPicPr>
          <p:cNvPr id="2056" name="Picture 8" descr="See the source image">
            <a:extLst>
              <a:ext uri="{FF2B5EF4-FFF2-40B4-BE49-F238E27FC236}">
                <a16:creationId xmlns:a16="http://schemas.microsoft.com/office/drawing/2014/main" id="{A2AFAAF9-9BBB-4A08-9BEA-74C4C1D2C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9565" y="3509269"/>
            <a:ext cx="758067" cy="7580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82A9268-509B-4B32-91A6-18A67CD1DFD2}"/>
              </a:ext>
            </a:extLst>
          </p:cNvPr>
          <p:cNvSpPr txBox="1"/>
          <p:nvPr/>
        </p:nvSpPr>
        <p:spPr>
          <a:xfrm>
            <a:off x="9881113" y="3589651"/>
            <a:ext cx="1964485" cy="646331"/>
          </a:xfrm>
          <a:prstGeom prst="rect">
            <a:avLst/>
          </a:prstGeom>
          <a:noFill/>
        </p:spPr>
        <p:txBody>
          <a:bodyPr wrap="square" rtlCol="0">
            <a:spAutoFit/>
          </a:bodyPr>
          <a:lstStyle/>
          <a:p>
            <a:r>
              <a:rPr lang="en-US" dirty="0"/>
              <a:t>[</a:t>
            </a:r>
            <a:r>
              <a:rPr lang="en-US" dirty="0" err="1"/>
              <a:t>SPOSite</a:t>
            </a:r>
            <a:r>
              <a:rPr lang="en-US" dirty="0"/>
              <a:t>]</a:t>
            </a:r>
            <a:r>
              <a:rPr lang="en-US" dirty="0" err="1"/>
              <a:t>abc</a:t>
            </a:r>
            <a:r>
              <a:rPr lang="en-US" dirty="0"/>
              <a:t> </a:t>
            </a:r>
          </a:p>
          <a:p>
            <a:r>
              <a:rPr lang="en-US" dirty="0"/>
              <a:t>not compliant</a:t>
            </a:r>
            <a:endParaRPr lang="fr-CA" dirty="0"/>
          </a:p>
        </p:txBody>
      </p:sp>
      <p:sp>
        <p:nvSpPr>
          <p:cNvPr id="5" name="TextBox 4">
            <a:extLst>
              <a:ext uri="{FF2B5EF4-FFF2-40B4-BE49-F238E27FC236}">
                <a16:creationId xmlns:a16="http://schemas.microsoft.com/office/drawing/2014/main" id="{1F8A1779-7EA1-4CAE-A08F-ECC657EB9428}"/>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65BDF7D9-4D0E-4438-B439-52EE0F3111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095D62A-89CA-47E8-87A9-CA43327BE6DE}"/>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361858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2" presetClass="entr" presetSubtype="8"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nodeType="withEffect">
                                  <p:stCondLst>
                                    <p:cond delay="25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25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75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0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par>
                          <p:cTn id="53" fill="hold">
                            <p:stCondLst>
                              <p:cond delay="500"/>
                            </p:stCondLst>
                            <p:childTnLst>
                              <p:par>
                                <p:cTn id="54" presetID="1" presetClass="entr" presetSubtype="0" fill="hold" grpId="0" nodeType="afterEffect">
                                  <p:stCondLst>
                                    <p:cond delay="25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7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3" grpId="0"/>
      <p:bldP spid="25" grpId="0"/>
      <p:bldP spid="26" grpId="0"/>
      <p:bldP spid="28" grpId="0"/>
      <p:bldP spid="35" grpId="0"/>
      <p:bldP spid="37"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D452A-CA15-4321-A19D-8A9AAD7D9242}"/>
              </a:ext>
            </a:extLst>
          </p:cNvPr>
          <p:cNvSpPr txBox="1"/>
          <p:nvPr/>
        </p:nvSpPr>
        <p:spPr>
          <a:xfrm>
            <a:off x="1386540" y="1978055"/>
            <a:ext cx="7779363" cy="3785652"/>
          </a:xfrm>
          <a:prstGeom prst="rect">
            <a:avLst/>
          </a:prstGeom>
          <a:noFill/>
        </p:spPr>
        <p:txBody>
          <a:bodyPr wrap="square" rtlCol="0">
            <a:spAutoFit/>
          </a:bodyPr>
          <a:lstStyle/>
          <a:p>
            <a:pPr marL="285750" indent="-285750">
              <a:buFont typeface="Arial" panose="020B0604020202020204" pitchFamily="34" charset="0"/>
              <a:buChar char="•"/>
            </a:pPr>
            <a:r>
              <a:rPr lang="en-CA" sz="2400" dirty="0"/>
              <a:t>Overview of PowerShell Desired State Configuration;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Introduction to Office365DSC;</a:t>
            </a:r>
          </a:p>
          <a:p>
            <a:endParaRPr lang="en-CA" sz="2400" dirty="0"/>
          </a:p>
          <a:p>
            <a:pPr marL="285750" indent="-285750">
              <a:buFont typeface="Arial" panose="020B0604020202020204" pitchFamily="34" charset="0"/>
              <a:buChar char="•"/>
            </a:pPr>
            <a:r>
              <a:rPr lang="en-CA" sz="2400" dirty="0"/>
              <a:t>ReverseDSC in action;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Azure DevOPS &amp; Integration scenarios for Office 365;</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Roadmap;</a:t>
            </a:r>
          </a:p>
          <a:p>
            <a:pPr marL="285750" indent="-285750">
              <a:buFont typeface="Arial" panose="020B0604020202020204" pitchFamily="34" charset="0"/>
              <a:buChar char="•"/>
            </a:pPr>
            <a:endParaRPr lang="en-CA" sz="2400" dirty="0"/>
          </a:p>
        </p:txBody>
      </p:sp>
      <p:sp>
        <p:nvSpPr>
          <p:cNvPr id="17" name="Title 16"/>
          <p:cNvSpPr>
            <a:spLocks noGrp="1"/>
          </p:cNvSpPr>
          <p:nvPr>
            <p:ph type="title"/>
          </p:nvPr>
        </p:nvSpPr>
        <p:spPr>
          <a:xfrm>
            <a:off x="-1414614" y="438757"/>
            <a:ext cx="9144000" cy="553998"/>
          </a:xfrm>
        </p:spPr>
        <p:txBody>
          <a:bodyPr vert="horz" lIns="91440" tIns="45720" rIns="91440" bIns="45720" rtlCol="0" anchor="ctr">
            <a:normAutofit fontScale="90000"/>
          </a:bodyPr>
          <a:lstStyle/>
          <a:p>
            <a:pPr algn="ctr" defTabSz="914400">
              <a:lnSpc>
                <a:spcPct val="90000"/>
              </a:lnSpc>
            </a:pPr>
            <a:r>
              <a:rPr lang="en-US" sz="4000" kern="1200" dirty="0">
                <a:solidFill>
                  <a:schemeClr val="tx1"/>
                </a:solidFill>
                <a:latin typeface="+mj-lt"/>
                <a:ea typeface="+mj-ea"/>
                <a:cs typeface="+mj-cs"/>
              </a:rPr>
              <a:t>Agenda</a:t>
            </a:r>
          </a:p>
        </p:txBody>
      </p:sp>
      <p:sp>
        <p:nvSpPr>
          <p:cNvPr id="3" name="TextBox 2">
            <a:extLst>
              <a:ext uri="{FF2B5EF4-FFF2-40B4-BE49-F238E27FC236}">
                <a16:creationId xmlns:a16="http://schemas.microsoft.com/office/drawing/2014/main" id="{9437E60A-0697-4B1D-BA13-43B11D61F38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5" name="Picture 4" descr="See the source image">
            <a:extLst>
              <a:ext uri="{FF2B5EF4-FFF2-40B4-BE49-F238E27FC236}">
                <a16:creationId xmlns:a16="http://schemas.microsoft.com/office/drawing/2014/main" id="{484673F0-D68F-4F4E-9C38-1A24B0285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60B2B96-28E0-4BDC-9F9C-9D7A0BABB368}"/>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5</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613046" y="3600450"/>
            <a:ext cx="9144000" cy="307777"/>
          </a:xfrm>
        </p:spPr>
        <p:txBody>
          <a:bodyPr/>
          <a:lstStyle/>
          <a:p>
            <a:r>
              <a:rPr lang="en-CA" dirty="0">
                <a:solidFill>
                  <a:schemeClr val="tx1"/>
                </a:solidFill>
              </a:rPr>
              <a:t>Azure DevOPS for Office 365</a:t>
            </a:r>
          </a:p>
        </p:txBody>
      </p:sp>
      <p:sp>
        <p:nvSpPr>
          <p:cNvPr id="2" name="TextBox 1">
            <a:extLst>
              <a:ext uri="{FF2B5EF4-FFF2-40B4-BE49-F238E27FC236}">
                <a16:creationId xmlns:a16="http://schemas.microsoft.com/office/drawing/2014/main" id="{D82BA1F1-2296-473F-87A4-315BF2C8816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7CC9A356-F2E3-4395-AA50-B5C33B088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70AF26B-8240-4B33-A964-0B688FE27407}"/>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83323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138" y="3289715"/>
            <a:ext cx="6555475" cy="269381"/>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Roadmap</a:t>
            </a:r>
          </a:p>
        </p:txBody>
      </p:sp>
      <p:sp>
        <p:nvSpPr>
          <p:cNvPr id="4" name="TextBox 3">
            <a:extLst>
              <a:ext uri="{FF2B5EF4-FFF2-40B4-BE49-F238E27FC236}">
                <a16:creationId xmlns:a16="http://schemas.microsoft.com/office/drawing/2014/main" id="{0BDB6701-78F8-4DB8-BB41-ED164D6C6E4A}"/>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B3DD6663-527A-4C1F-A899-FD11D52EA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F23B2B0-8A7A-4CD8-A694-A07219B1B4A0}"/>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219460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5EDFB994-290F-4EB5-B795-48A148FE9EC3}"/>
              </a:ext>
            </a:extLst>
          </p:cNvPr>
          <p:cNvSpPr txBox="1">
            <a:spLocks/>
          </p:cNvSpPr>
          <p:nvPr/>
        </p:nvSpPr>
        <p:spPr>
          <a:xfrm>
            <a:off x="2173602" y="43150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solidFill>
                  <a:schemeClr val="tx1"/>
                </a:solidFill>
              </a:rPr>
              <a:t>PowerShell Core &amp; Cloud Shell</a:t>
            </a:r>
          </a:p>
        </p:txBody>
      </p:sp>
      <p:pic>
        <p:nvPicPr>
          <p:cNvPr id="7170" name="Picture 2" descr="See the source image">
            <a:extLst>
              <a:ext uri="{FF2B5EF4-FFF2-40B4-BE49-F238E27FC236}">
                <a16:creationId xmlns:a16="http://schemas.microsoft.com/office/drawing/2014/main" id="{E91CA0E9-8929-48F6-9714-53488D99E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988" y="1960181"/>
            <a:ext cx="3248024" cy="16993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6A05D9-B4B6-401B-ACDE-DD3AAFF00A95}"/>
              </a:ext>
            </a:extLst>
          </p:cNvPr>
          <p:cNvSpPr txBox="1"/>
          <p:nvPr/>
        </p:nvSpPr>
        <p:spPr>
          <a:xfrm>
            <a:off x="1085850" y="3848100"/>
            <a:ext cx="10463213"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Reduce dependency footprint and leverage the Graph SDK;</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Compatibility with PowerShell Core;</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Exploring with PowerShell PG the concept of a DSC engine as a Service (LCM-as-a-Service);</a:t>
            </a:r>
          </a:p>
        </p:txBody>
      </p:sp>
    </p:spTree>
    <p:extLst>
      <p:ext uri="{BB962C8B-B14F-4D97-AF65-F5344CB8AC3E}">
        <p14:creationId xmlns:p14="http://schemas.microsoft.com/office/powerpoint/2010/main" val="20160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079625" y="431841"/>
            <a:ext cx="9144000" cy="553998"/>
          </a:xfrm>
        </p:spPr>
        <p:txBody>
          <a:bodyPr vert="horz" lIns="91440" tIns="45720" rIns="91440" bIns="45720" rtlCol="0" anchor="ctr">
            <a:normAutofit/>
          </a:bodyPr>
          <a:lstStyle/>
          <a:p>
            <a:pPr defTabSz="914400">
              <a:lnSpc>
                <a:spcPct val="90000"/>
              </a:lnSpc>
            </a:pPr>
            <a:r>
              <a:rPr lang="en-US" sz="3200" kern="1200" dirty="0" err="1">
                <a:solidFill>
                  <a:schemeClr val="tx1"/>
                </a:solidFill>
                <a:latin typeface="+mj-lt"/>
                <a:ea typeface="+mj-ea"/>
                <a:cs typeface="+mj-cs"/>
              </a:rPr>
              <a:t>ChatOPS</a:t>
            </a:r>
            <a:endParaRPr lang="en-US" sz="3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11CE0A36-2A76-4A7E-A44E-795FA6334985}"/>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7D3252CF-097B-4FA4-8B02-A4F59C827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38BE5B-2B3D-40B0-833A-0AA86C0BF400}"/>
              </a:ext>
            </a:extLst>
          </p:cNvPr>
          <p:cNvPicPr>
            <a:picLocks noChangeAspect="1"/>
          </p:cNvPicPr>
          <p:nvPr/>
        </p:nvPicPr>
        <p:blipFill>
          <a:blip r:embed="rId4"/>
          <a:stretch>
            <a:fillRect/>
          </a:stretch>
        </p:blipFill>
        <p:spPr>
          <a:xfrm>
            <a:off x="-18380" y="-4594"/>
            <a:ext cx="119429" cy="6858000"/>
          </a:xfrm>
          <a:prstGeom prst="rect">
            <a:avLst/>
          </a:prstGeom>
        </p:spPr>
      </p:pic>
      <p:pic>
        <p:nvPicPr>
          <p:cNvPr id="5" name="Picture 4">
            <a:extLst>
              <a:ext uri="{FF2B5EF4-FFF2-40B4-BE49-F238E27FC236}">
                <a16:creationId xmlns:a16="http://schemas.microsoft.com/office/drawing/2014/main" id="{CE448AF2-706A-4790-A215-CD8398C48E85}"/>
              </a:ext>
            </a:extLst>
          </p:cNvPr>
          <p:cNvPicPr>
            <a:picLocks noChangeAspect="1"/>
          </p:cNvPicPr>
          <p:nvPr/>
        </p:nvPicPr>
        <p:blipFill>
          <a:blip r:embed="rId5"/>
          <a:stretch>
            <a:fillRect/>
          </a:stretch>
        </p:blipFill>
        <p:spPr>
          <a:xfrm>
            <a:off x="3966504" y="1600105"/>
            <a:ext cx="4258992" cy="4449690"/>
          </a:xfrm>
          <a:prstGeom prst="rect">
            <a:avLst/>
          </a:prstGeom>
        </p:spPr>
      </p:pic>
    </p:spTree>
    <p:extLst>
      <p:ext uri="{BB962C8B-B14F-4D97-AF65-F5344CB8AC3E}">
        <p14:creationId xmlns:p14="http://schemas.microsoft.com/office/powerpoint/2010/main" val="33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E51-3FD4-4784-8CC0-962903E24049}"/>
              </a:ext>
            </a:extLst>
          </p:cNvPr>
          <p:cNvSpPr>
            <a:spLocks noGrp="1"/>
          </p:cNvSpPr>
          <p:nvPr>
            <p:ph type="title"/>
          </p:nvPr>
        </p:nvSpPr>
        <p:spPr>
          <a:xfrm>
            <a:off x="3432544" y="2766218"/>
            <a:ext cx="10515600" cy="1325563"/>
          </a:xfrm>
        </p:spPr>
        <p:txBody>
          <a:bodyPr>
            <a:normAutofit/>
          </a:bodyPr>
          <a:lstStyle/>
          <a:p>
            <a:r>
              <a:rPr lang="en-US" sz="7200" dirty="0"/>
              <a:t>Scenario #1</a:t>
            </a:r>
          </a:p>
        </p:txBody>
      </p:sp>
      <p:sp>
        <p:nvSpPr>
          <p:cNvPr id="4" name="TextBox 3">
            <a:extLst>
              <a:ext uri="{FF2B5EF4-FFF2-40B4-BE49-F238E27FC236}">
                <a16:creationId xmlns:a16="http://schemas.microsoft.com/office/drawing/2014/main" id="{DA8926F1-484D-42AA-B4DA-BCBF83CEC6C8}"/>
              </a:ext>
            </a:extLst>
          </p:cNvPr>
          <p:cNvSpPr txBox="1"/>
          <p:nvPr/>
        </p:nvSpPr>
        <p:spPr>
          <a:xfrm>
            <a:off x="5236535" y="3912782"/>
            <a:ext cx="5449186" cy="584775"/>
          </a:xfrm>
          <a:prstGeom prst="rect">
            <a:avLst/>
          </a:prstGeom>
          <a:noFill/>
        </p:spPr>
        <p:txBody>
          <a:bodyPr wrap="square" rtlCol="0">
            <a:spAutoFit/>
          </a:bodyPr>
          <a:lstStyle/>
          <a:p>
            <a:r>
              <a:rPr lang="en-US" sz="3200" dirty="0"/>
              <a:t>Reactive</a:t>
            </a:r>
          </a:p>
        </p:txBody>
      </p:sp>
      <p:pic>
        <p:nvPicPr>
          <p:cNvPr id="5" name="Picture 4">
            <a:extLst>
              <a:ext uri="{FF2B5EF4-FFF2-40B4-BE49-F238E27FC236}">
                <a16:creationId xmlns:a16="http://schemas.microsoft.com/office/drawing/2014/main" id="{6C985774-D255-415C-8682-27EAEE57D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2333"/>
            <a:ext cx="1083577" cy="485667"/>
          </a:xfrm>
          <a:prstGeom prst="rect">
            <a:avLst/>
          </a:prstGeom>
          <a:solidFill>
            <a:schemeClr val="tx1"/>
          </a:solidFill>
        </p:spPr>
      </p:pic>
      <p:sp>
        <p:nvSpPr>
          <p:cNvPr id="6" name="Rectangle 5">
            <a:extLst>
              <a:ext uri="{FF2B5EF4-FFF2-40B4-BE49-F238E27FC236}">
                <a16:creationId xmlns:a16="http://schemas.microsoft.com/office/drawing/2014/main" id="{8A59B517-F622-48FA-B497-79BE86347299}"/>
              </a:ext>
            </a:extLst>
          </p:cNvPr>
          <p:cNvSpPr/>
          <p:nvPr/>
        </p:nvSpPr>
        <p:spPr>
          <a:xfrm>
            <a:off x="1083577" y="6375769"/>
            <a:ext cx="11120818" cy="485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0130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F28FB56-1FA5-484F-9D66-B7D45686202F}"/>
              </a:ext>
            </a:extLst>
          </p:cNvPr>
          <p:cNvSpPr/>
          <p:nvPr/>
        </p:nvSpPr>
        <p:spPr>
          <a:xfrm>
            <a:off x="2675104" y="93871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786647"/>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9" y="94074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675104" y="630942"/>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2791839"/>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2701401"/>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342900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4361891"/>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4144250"/>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2675104" y="4452027"/>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spTree>
    <p:extLst>
      <p:ext uri="{BB962C8B-B14F-4D97-AF65-F5344CB8AC3E}">
        <p14:creationId xmlns:p14="http://schemas.microsoft.com/office/powerpoint/2010/main" val="377695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p:bldP spid="9" grpId="0" animBg="1"/>
      <p:bldP spid="11" grpId="0" animBg="1"/>
      <p:bldP spid="13" grpId="0"/>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400458"/>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140565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1315212"/>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2042811"/>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975702"/>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2758061"/>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2675104" y="3065838"/>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3632031"/>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5890636"/>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Tree>
    <p:extLst>
      <p:ext uri="{BB962C8B-B14F-4D97-AF65-F5344CB8AC3E}">
        <p14:creationId xmlns:p14="http://schemas.microsoft.com/office/powerpoint/2010/main" val="3524717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69097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68578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776225"/>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296698"/>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1229589"/>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1011948"/>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2675104" y="1319725"/>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1885918"/>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4144523"/>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
        <p:nvSpPr>
          <p:cNvPr id="16" name="Rectangle: Rounded Corners 15">
            <a:extLst>
              <a:ext uri="{FF2B5EF4-FFF2-40B4-BE49-F238E27FC236}">
                <a16:creationId xmlns:a16="http://schemas.microsoft.com/office/drawing/2014/main" id="{3CA6BDE5-CB19-4C04-A4CB-45122DD9EA18}"/>
              </a:ext>
            </a:extLst>
          </p:cNvPr>
          <p:cNvSpPr/>
          <p:nvPr/>
        </p:nvSpPr>
        <p:spPr>
          <a:xfrm>
            <a:off x="2675102" y="4667631"/>
            <a:ext cx="5860915" cy="134946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SPOSharingSettings</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17" name="Rectangle: Rounded Corners 16">
            <a:extLst>
              <a:ext uri="{FF2B5EF4-FFF2-40B4-BE49-F238E27FC236}">
                <a16:creationId xmlns:a16="http://schemas.microsoft.com/office/drawing/2014/main" id="{E844904E-0D2B-4085-A293-F16954374A28}"/>
              </a:ext>
            </a:extLst>
          </p:cNvPr>
          <p:cNvSpPr/>
          <p:nvPr/>
        </p:nvSpPr>
        <p:spPr>
          <a:xfrm>
            <a:off x="2675102" y="6092456"/>
            <a:ext cx="5860915" cy="702290"/>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know how to fix this. Simply say:</a:t>
            </a:r>
            <a:br>
              <a:rPr lang="en-US" dirty="0">
                <a:solidFill>
                  <a:schemeClr val="tx1"/>
                </a:solidFill>
              </a:rPr>
            </a:br>
            <a:r>
              <a:rPr lang="en-US" dirty="0">
                <a:solidFill>
                  <a:schemeClr val="tx1"/>
                </a:solidFill>
              </a:rPr>
              <a:t>	</a:t>
            </a:r>
            <a:r>
              <a:rPr lang="en-US" b="1" dirty="0">
                <a:solidFill>
                  <a:schemeClr val="tx1"/>
                </a:solidFill>
              </a:rPr>
              <a:t>!Bot Autocorrect</a:t>
            </a:r>
          </a:p>
        </p:txBody>
      </p:sp>
      <p:graphicFrame>
        <p:nvGraphicFramePr>
          <p:cNvPr id="19" name="Table 17">
            <a:extLst>
              <a:ext uri="{FF2B5EF4-FFF2-40B4-BE49-F238E27FC236}">
                <a16:creationId xmlns:a16="http://schemas.microsoft.com/office/drawing/2014/main" id="{A2C9E5EE-CCDD-4A27-9209-388AC192DD7D}"/>
              </a:ext>
            </a:extLst>
          </p:cNvPr>
          <p:cNvGraphicFramePr>
            <a:graphicFrameLocks noGrp="1"/>
          </p:cNvGraphicFramePr>
          <p:nvPr>
            <p:extLst>
              <p:ext uri="{D42A27DB-BD31-4B8C-83A1-F6EECF244321}">
                <p14:modId xmlns:p14="http://schemas.microsoft.com/office/powerpoint/2010/main" val="3712539189"/>
              </p:ext>
            </p:extLst>
          </p:nvPr>
        </p:nvGraphicFramePr>
        <p:xfrm>
          <a:off x="5046108" y="4667631"/>
          <a:ext cx="3204536" cy="1381760"/>
        </p:xfrm>
        <a:graphic>
          <a:graphicData uri="http://schemas.openxmlformats.org/drawingml/2006/table">
            <a:tbl>
              <a:tblPr firstRow="1" bandRow="1">
                <a:tableStyleId>{5C22544A-7EE6-4342-B048-85BDC9FD1C3A}</a:tableStyleId>
              </a:tblPr>
              <a:tblGrid>
                <a:gridCol w="1602268">
                  <a:extLst>
                    <a:ext uri="{9D8B030D-6E8A-4147-A177-3AD203B41FA5}">
                      <a16:colId xmlns:a16="http://schemas.microsoft.com/office/drawing/2014/main" val="1542701218"/>
                    </a:ext>
                  </a:extLst>
                </a:gridCol>
                <a:gridCol w="1602268">
                  <a:extLst>
                    <a:ext uri="{9D8B030D-6E8A-4147-A177-3AD203B41FA5}">
                      <a16:colId xmlns:a16="http://schemas.microsoft.com/office/drawing/2014/main" val="3245213855"/>
                    </a:ext>
                  </a:extLst>
                </a:gridCol>
              </a:tblGrid>
              <a:tr h="370840">
                <a:tc gridSpan="2">
                  <a:txBody>
                    <a:bodyPr/>
                    <a:lstStyle/>
                    <a:p>
                      <a:pPr algn="ctr"/>
                      <a:r>
                        <a:rPr lang="en-US" dirty="0" err="1"/>
                        <a:t>AllowExternalSharingSettings</a:t>
                      </a:r>
                      <a:endParaRPr lang="en-US" dirty="0"/>
                    </a:p>
                  </a:txBody>
                  <a:tcPr/>
                </a:tc>
                <a:tc hMerge="1">
                  <a:txBody>
                    <a:bodyPr/>
                    <a:lstStyle/>
                    <a:p>
                      <a:endParaRPr lang="en-US" dirty="0"/>
                    </a:p>
                  </a:txBody>
                  <a:tcPr/>
                </a:tc>
                <a:extLst>
                  <a:ext uri="{0D108BD9-81ED-4DB2-BD59-A6C34878D82A}">
                    <a16:rowId xmlns:a16="http://schemas.microsoft.com/office/drawing/2014/main" val="3130932580"/>
                  </a:ext>
                </a:extLst>
              </a:tr>
              <a:tr h="370840">
                <a:tc>
                  <a:txBody>
                    <a:bodyPr/>
                    <a:lstStyle/>
                    <a:p>
                      <a:r>
                        <a:rPr lang="en-US" b="1" dirty="0"/>
                        <a:t>Should Be</a:t>
                      </a:r>
                    </a:p>
                  </a:txBody>
                  <a:tcPr/>
                </a:tc>
                <a:tc>
                  <a:txBody>
                    <a:bodyPr/>
                    <a:lstStyle/>
                    <a:p>
                      <a:r>
                        <a:rPr lang="en-US" b="1" dirty="0"/>
                        <a:t>But was</a:t>
                      </a:r>
                    </a:p>
                  </a:txBody>
                  <a:tcPr/>
                </a:tc>
                <a:extLst>
                  <a:ext uri="{0D108BD9-81ED-4DB2-BD59-A6C34878D82A}">
                    <a16:rowId xmlns:a16="http://schemas.microsoft.com/office/drawing/2014/main" val="2255289162"/>
                  </a:ext>
                </a:extLst>
              </a:tr>
              <a:tr h="370840">
                <a:tc>
                  <a:txBody>
                    <a:bodyPr/>
                    <a:lstStyle/>
                    <a:p>
                      <a:r>
                        <a:rPr lang="en-US" dirty="0"/>
                        <a:t>$True</a:t>
                      </a:r>
                    </a:p>
                  </a:txBody>
                  <a:tcPr/>
                </a:tc>
                <a:tc>
                  <a:txBody>
                    <a:bodyPr/>
                    <a:lstStyle/>
                    <a:p>
                      <a:r>
                        <a:rPr lang="en-US" dirty="0"/>
                        <a:t>$False</a:t>
                      </a:r>
                    </a:p>
                  </a:txBody>
                  <a:tcPr/>
                </a:tc>
                <a:extLst>
                  <a:ext uri="{0D108BD9-81ED-4DB2-BD59-A6C34878D82A}">
                    <a16:rowId xmlns:a16="http://schemas.microsoft.com/office/drawing/2014/main" val="3839298784"/>
                  </a:ext>
                </a:extLst>
              </a:tr>
            </a:tbl>
          </a:graphicData>
        </a:graphic>
      </p:graphicFrame>
    </p:spTree>
    <p:extLst>
      <p:ext uri="{BB962C8B-B14F-4D97-AF65-F5344CB8AC3E}">
        <p14:creationId xmlns:p14="http://schemas.microsoft.com/office/powerpoint/2010/main" val="289293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69097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68578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776225"/>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380407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871179"/>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3088820"/>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3000474" y="-3058029"/>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2214850"/>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520586"/>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
        <p:nvSpPr>
          <p:cNvPr id="18" name="Rectangle: Rounded Corners 17">
            <a:extLst>
              <a:ext uri="{FF2B5EF4-FFF2-40B4-BE49-F238E27FC236}">
                <a16:creationId xmlns:a16="http://schemas.microsoft.com/office/drawing/2014/main" id="{5E3B394C-A1C9-4E5E-8724-9190A11CE830}"/>
              </a:ext>
            </a:extLst>
          </p:cNvPr>
          <p:cNvSpPr/>
          <p:nvPr/>
        </p:nvSpPr>
        <p:spPr>
          <a:xfrm>
            <a:off x="3600853" y="328629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Oups</a:t>
            </a:r>
            <a:r>
              <a:rPr lang="en-US" dirty="0">
                <a:solidFill>
                  <a:schemeClr val="tx1"/>
                </a:solidFill>
              </a:rPr>
              <a:t>. !Bot Autocorrect</a:t>
            </a:r>
          </a:p>
        </p:txBody>
      </p:sp>
      <p:pic>
        <p:nvPicPr>
          <p:cNvPr id="19" name="Picture 18">
            <a:extLst>
              <a:ext uri="{FF2B5EF4-FFF2-40B4-BE49-F238E27FC236}">
                <a16:creationId xmlns:a16="http://schemas.microsoft.com/office/drawing/2014/main" id="{AAC30C04-3B51-47E1-A608-FD7433542628}"/>
              </a:ext>
            </a:extLst>
          </p:cNvPr>
          <p:cNvPicPr>
            <a:picLocks noChangeAspect="1"/>
          </p:cNvPicPr>
          <p:nvPr/>
        </p:nvPicPr>
        <p:blipFill>
          <a:blip r:embed="rId3"/>
          <a:stretch>
            <a:fillRect/>
          </a:stretch>
        </p:blipFill>
        <p:spPr>
          <a:xfrm>
            <a:off x="9627494" y="3195859"/>
            <a:ext cx="727599" cy="727599"/>
          </a:xfrm>
          <a:prstGeom prst="rect">
            <a:avLst/>
          </a:prstGeom>
        </p:spPr>
      </p:pic>
      <p:pic>
        <p:nvPicPr>
          <p:cNvPr id="20" name="Picture 19" descr="A picture containing lamp, light, flower&#10;&#10;Description automatically generated">
            <a:extLst>
              <a:ext uri="{FF2B5EF4-FFF2-40B4-BE49-F238E27FC236}">
                <a16:creationId xmlns:a16="http://schemas.microsoft.com/office/drawing/2014/main" id="{7D894F52-2A62-4109-A6EE-4D9FDEFFA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4233498"/>
            <a:ext cx="540849" cy="540849"/>
          </a:xfrm>
          <a:prstGeom prst="rect">
            <a:avLst/>
          </a:prstGeom>
        </p:spPr>
      </p:pic>
      <p:sp>
        <p:nvSpPr>
          <p:cNvPr id="21" name="TextBox 20">
            <a:extLst>
              <a:ext uri="{FF2B5EF4-FFF2-40B4-BE49-F238E27FC236}">
                <a16:creationId xmlns:a16="http://schemas.microsoft.com/office/drawing/2014/main" id="{CE079088-53A9-4654-9CF9-F04D675EFB81}"/>
              </a:ext>
            </a:extLst>
          </p:cNvPr>
          <p:cNvSpPr txBox="1"/>
          <p:nvPr/>
        </p:nvSpPr>
        <p:spPr>
          <a:xfrm>
            <a:off x="2675104" y="4015857"/>
            <a:ext cx="3376397" cy="307777"/>
          </a:xfrm>
          <a:prstGeom prst="rect">
            <a:avLst/>
          </a:prstGeom>
          <a:noFill/>
        </p:spPr>
        <p:txBody>
          <a:bodyPr wrap="square" rtlCol="0">
            <a:spAutoFit/>
          </a:bodyPr>
          <a:lstStyle/>
          <a:p>
            <a:r>
              <a:rPr lang="en-US" sz="1400" dirty="0">
                <a:solidFill>
                  <a:schemeClr val="bg2">
                    <a:lumMod val="75000"/>
                  </a:schemeClr>
                </a:solidFill>
              </a:rPr>
              <a:t>O365DSC Bot [10:06 AM]</a:t>
            </a:r>
          </a:p>
        </p:txBody>
      </p:sp>
      <p:sp>
        <p:nvSpPr>
          <p:cNvPr id="22" name="Rectangle: Rounded Corners 21">
            <a:extLst>
              <a:ext uri="{FF2B5EF4-FFF2-40B4-BE49-F238E27FC236}">
                <a16:creationId xmlns:a16="http://schemas.microsoft.com/office/drawing/2014/main" id="{8147AAC1-D039-4F23-8720-81C4C7D99C07}"/>
              </a:ext>
            </a:extLst>
          </p:cNvPr>
          <p:cNvSpPr/>
          <p:nvPr/>
        </p:nvSpPr>
        <p:spPr>
          <a:xfrm>
            <a:off x="2675104" y="4323634"/>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work my magic!</a:t>
            </a:r>
          </a:p>
        </p:txBody>
      </p:sp>
      <p:pic>
        <p:nvPicPr>
          <p:cNvPr id="23" name="Picture 22" descr="A cat sitting on the floor&#10;&#10;Description automatically generated">
            <a:extLst>
              <a:ext uri="{FF2B5EF4-FFF2-40B4-BE49-F238E27FC236}">
                <a16:creationId xmlns:a16="http://schemas.microsoft.com/office/drawing/2014/main" id="{9309D2D7-492A-40FA-A4AF-6FAFDC670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5102" y="4889499"/>
            <a:ext cx="2330501" cy="1747876"/>
          </a:xfrm>
          <a:prstGeom prst="rect">
            <a:avLst/>
          </a:prstGeom>
        </p:spPr>
      </p:pic>
      <p:sp>
        <p:nvSpPr>
          <p:cNvPr id="24" name="Rectangle: Rounded Corners 23">
            <a:extLst>
              <a:ext uri="{FF2B5EF4-FFF2-40B4-BE49-F238E27FC236}">
                <a16:creationId xmlns:a16="http://schemas.microsoft.com/office/drawing/2014/main" id="{127BBC30-EA86-4E55-9134-02EF32683558}"/>
              </a:ext>
            </a:extLst>
          </p:cNvPr>
          <p:cNvSpPr/>
          <p:nvPr/>
        </p:nvSpPr>
        <p:spPr>
          <a:xfrm>
            <a:off x="2675102" y="1062587"/>
            <a:ext cx="5860915" cy="134946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SPOSharingSettings</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25" name="Rectangle: Rounded Corners 24">
            <a:extLst>
              <a:ext uri="{FF2B5EF4-FFF2-40B4-BE49-F238E27FC236}">
                <a16:creationId xmlns:a16="http://schemas.microsoft.com/office/drawing/2014/main" id="{9BBAFC7A-F102-4070-859D-8F0C735EB8C5}"/>
              </a:ext>
            </a:extLst>
          </p:cNvPr>
          <p:cNvSpPr/>
          <p:nvPr/>
        </p:nvSpPr>
        <p:spPr>
          <a:xfrm>
            <a:off x="2675102" y="2519311"/>
            <a:ext cx="5860915" cy="702290"/>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know how to fix this. Simply say:</a:t>
            </a:r>
            <a:br>
              <a:rPr lang="en-US" dirty="0">
                <a:solidFill>
                  <a:schemeClr val="tx1"/>
                </a:solidFill>
              </a:rPr>
            </a:br>
            <a:r>
              <a:rPr lang="en-US" dirty="0">
                <a:solidFill>
                  <a:schemeClr val="tx1"/>
                </a:solidFill>
              </a:rPr>
              <a:t>	</a:t>
            </a:r>
            <a:r>
              <a:rPr lang="en-US" b="1" dirty="0">
                <a:solidFill>
                  <a:schemeClr val="tx1"/>
                </a:solidFill>
              </a:rPr>
              <a:t>!Bot Autocorrect</a:t>
            </a:r>
          </a:p>
        </p:txBody>
      </p:sp>
      <p:graphicFrame>
        <p:nvGraphicFramePr>
          <p:cNvPr id="26" name="Table 17">
            <a:extLst>
              <a:ext uri="{FF2B5EF4-FFF2-40B4-BE49-F238E27FC236}">
                <a16:creationId xmlns:a16="http://schemas.microsoft.com/office/drawing/2014/main" id="{DD5E2FC5-B650-40BF-8CB7-CE27A592CAB7}"/>
              </a:ext>
            </a:extLst>
          </p:cNvPr>
          <p:cNvGraphicFramePr>
            <a:graphicFrameLocks noGrp="1"/>
          </p:cNvGraphicFramePr>
          <p:nvPr>
            <p:extLst>
              <p:ext uri="{D42A27DB-BD31-4B8C-83A1-F6EECF244321}">
                <p14:modId xmlns:p14="http://schemas.microsoft.com/office/powerpoint/2010/main" val="2292694047"/>
              </p:ext>
            </p:extLst>
          </p:nvPr>
        </p:nvGraphicFramePr>
        <p:xfrm>
          <a:off x="5005603" y="1057994"/>
          <a:ext cx="3204536" cy="1381760"/>
        </p:xfrm>
        <a:graphic>
          <a:graphicData uri="http://schemas.openxmlformats.org/drawingml/2006/table">
            <a:tbl>
              <a:tblPr firstRow="1" bandRow="1">
                <a:tableStyleId>{5C22544A-7EE6-4342-B048-85BDC9FD1C3A}</a:tableStyleId>
              </a:tblPr>
              <a:tblGrid>
                <a:gridCol w="1602268">
                  <a:extLst>
                    <a:ext uri="{9D8B030D-6E8A-4147-A177-3AD203B41FA5}">
                      <a16:colId xmlns:a16="http://schemas.microsoft.com/office/drawing/2014/main" val="1542701218"/>
                    </a:ext>
                  </a:extLst>
                </a:gridCol>
                <a:gridCol w="1602268">
                  <a:extLst>
                    <a:ext uri="{9D8B030D-6E8A-4147-A177-3AD203B41FA5}">
                      <a16:colId xmlns:a16="http://schemas.microsoft.com/office/drawing/2014/main" val="3245213855"/>
                    </a:ext>
                  </a:extLst>
                </a:gridCol>
              </a:tblGrid>
              <a:tr h="370840">
                <a:tc gridSpan="2">
                  <a:txBody>
                    <a:bodyPr/>
                    <a:lstStyle/>
                    <a:p>
                      <a:pPr algn="ctr"/>
                      <a:r>
                        <a:rPr lang="en-US" dirty="0" err="1"/>
                        <a:t>AllowExternalSharingSettings</a:t>
                      </a:r>
                      <a:endParaRPr lang="en-US" dirty="0"/>
                    </a:p>
                  </a:txBody>
                  <a:tcPr/>
                </a:tc>
                <a:tc hMerge="1">
                  <a:txBody>
                    <a:bodyPr/>
                    <a:lstStyle/>
                    <a:p>
                      <a:endParaRPr lang="en-US" dirty="0"/>
                    </a:p>
                  </a:txBody>
                  <a:tcPr/>
                </a:tc>
                <a:extLst>
                  <a:ext uri="{0D108BD9-81ED-4DB2-BD59-A6C34878D82A}">
                    <a16:rowId xmlns:a16="http://schemas.microsoft.com/office/drawing/2014/main" val="3130932580"/>
                  </a:ext>
                </a:extLst>
              </a:tr>
              <a:tr h="370840">
                <a:tc>
                  <a:txBody>
                    <a:bodyPr/>
                    <a:lstStyle/>
                    <a:p>
                      <a:r>
                        <a:rPr lang="en-US" b="1" dirty="0"/>
                        <a:t>Should Be</a:t>
                      </a:r>
                    </a:p>
                  </a:txBody>
                  <a:tcPr/>
                </a:tc>
                <a:tc>
                  <a:txBody>
                    <a:bodyPr/>
                    <a:lstStyle/>
                    <a:p>
                      <a:r>
                        <a:rPr lang="en-US" b="1" dirty="0"/>
                        <a:t>But was</a:t>
                      </a:r>
                    </a:p>
                  </a:txBody>
                  <a:tcPr/>
                </a:tc>
                <a:extLst>
                  <a:ext uri="{0D108BD9-81ED-4DB2-BD59-A6C34878D82A}">
                    <a16:rowId xmlns:a16="http://schemas.microsoft.com/office/drawing/2014/main" val="2255289162"/>
                  </a:ext>
                </a:extLst>
              </a:tr>
              <a:tr h="370840">
                <a:tc>
                  <a:txBody>
                    <a:bodyPr/>
                    <a:lstStyle/>
                    <a:p>
                      <a:r>
                        <a:rPr lang="en-US" dirty="0"/>
                        <a:t>$True</a:t>
                      </a:r>
                    </a:p>
                  </a:txBody>
                  <a:tcPr/>
                </a:tc>
                <a:tc>
                  <a:txBody>
                    <a:bodyPr/>
                    <a:lstStyle/>
                    <a:p>
                      <a:r>
                        <a:rPr lang="en-US" dirty="0"/>
                        <a:t>$False</a:t>
                      </a:r>
                    </a:p>
                  </a:txBody>
                  <a:tcPr/>
                </a:tc>
                <a:extLst>
                  <a:ext uri="{0D108BD9-81ED-4DB2-BD59-A6C34878D82A}">
                    <a16:rowId xmlns:a16="http://schemas.microsoft.com/office/drawing/2014/main" val="3839298784"/>
                  </a:ext>
                </a:extLst>
              </a:tr>
            </a:tbl>
          </a:graphicData>
        </a:graphic>
      </p:graphicFrame>
    </p:spTree>
    <p:extLst>
      <p:ext uri="{BB962C8B-B14F-4D97-AF65-F5344CB8AC3E}">
        <p14:creationId xmlns:p14="http://schemas.microsoft.com/office/powerpoint/2010/main" val="230039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69097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68578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776225"/>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380407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871179"/>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3088820"/>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3000474" y="-3058029"/>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2214850"/>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1441123"/>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
        <p:nvSpPr>
          <p:cNvPr id="16" name="Rectangle: Rounded Corners 15">
            <a:extLst>
              <a:ext uri="{FF2B5EF4-FFF2-40B4-BE49-F238E27FC236}">
                <a16:creationId xmlns:a16="http://schemas.microsoft.com/office/drawing/2014/main" id="{3CA6BDE5-CB19-4C04-A4CB-45122DD9EA18}"/>
              </a:ext>
            </a:extLst>
          </p:cNvPr>
          <p:cNvSpPr/>
          <p:nvPr/>
        </p:nvSpPr>
        <p:spPr>
          <a:xfrm>
            <a:off x="2675102" y="-976495"/>
            <a:ext cx="5860915" cy="90575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For setting </a:t>
            </a:r>
            <a:r>
              <a:rPr lang="en-US" b="1" dirty="0" err="1">
                <a:solidFill>
                  <a:schemeClr val="tx1"/>
                </a:solidFill>
              </a:rPr>
              <a:t>SPOSharingSettings</a:t>
            </a:r>
            <a:r>
              <a:rPr lang="en-US" b="1" dirty="0">
                <a:solidFill>
                  <a:schemeClr val="tx1"/>
                </a:solidFill>
              </a:rPr>
              <a:t>:</a:t>
            </a:r>
          </a:p>
          <a:p>
            <a:pPr marL="285750" indent="-285750">
              <a:buFont typeface="Arial" panose="020B0604020202020204" pitchFamily="34" charset="0"/>
              <a:buChar char="•"/>
            </a:pPr>
            <a:r>
              <a:rPr lang="en-US" b="1" dirty="0" err="1">
                <a:solidFill>
                  <a:schemeClr val="tx1"/>
                </a:solidFill>
              </a:rPr>
              <a:t>AllowExternalSharingUrl</a:t>
            </a:r>
            <a:r>
              <a:rPr lang="en-US" dirty="0">
                <a:solidFill>
                  <a:schemeClr val="tx1"/>
                </a:solidFill>
              </a:rPr>
              <a:t> should be </a:t>
            </a:r>
            <a:r>
              <a:rPr lang="en-US" b="1" dirty="0">
                <a:solidFill>
                  <a:schemeClr val="tx1"/>
                </a:solidFill>
              </a:rPr>
              <a:t>$True</a:t>
            </a:r>
            <a:r>
              <a:rPr lang="en-US" dirty="0">
                <a:solidFill>
                  <a:schemeClr val="tx1"/>
                </a:solidFill>
              </a:rPr>
              <a:t> but is set to </a:t>
            </a:r>
            <a:r>
              <a:rPr lang="en-US" b="1" dirty="0">
                <a:solidFill>
                  <a:schemeClr val="tx1"/>
                </a:solidFill>
              </a:rPr>
              <a:t>$False</a:t>
            </a:r>
          </a:p>
        </p:txBody>
      </p:sp>
      <p:sp>
        <p:nvSpPr>
          <p:cNvPr id="17" name="Rectangle: Rounded Corners 16">
            <a:extLst>
              <a:ext uri="{FF2B5EF4-FFF2-40B4-BE49-F238E27FC236}">
                <a16:creationId xmlns:a16="http://schemas.microsoft.com/office/drawing/2014/main" id="{E844904E-0D2B-4085-A293-F16954374A28}"/>
              </a:ext>
            </a:extLst>
          </p:cNvPr>
          <p:cNvSpPr/>
          <p:nvPr/>
        </p:nvSpPr>
        <p:spPr>
          <a:xfrm>
            <a:off x="2675102" y="497082"/>
            <a:ext cx="5860915" cy="856030"/>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know how to fix this. Simply say:</a:t>
            </a:r>
            <a:br>
              <a:rPr lang="en-US" dirty="0">
                <a:solidFill>
                  <a:schemeClr val="tx1"/>
                </a:solidFill>
              </a:rPr>
            </a:br>
            <a:r>
              <a:rPr lang="en-US" dirty="0">
                <a:solidFill>
                  <a:schemeClr val="tx1"/>
                </a:solidFill>
              </a:rPr>
              <a:t>	</a:t>
            </a:r>
            <a:r>
              <a:rPr lang="en-US" b="1" dirty="0">
                <a:solidFill>
                  <a:schemeClr val="tx1"/>
                </a:solidFill>
              </a:rPr>
              <a:t>!Bot Autocorrect</a:t>
            </a:r>
            <a:endParaRPr lang="en-US" dirty="0">
              <a:solidFill>
                <a:schemeClr val="tx1"/>
              </a:solidFill>
            </a:endParaRPr>
          </a:p>
        </p:txBody>
      </p:sp>
      <p:sp>
        <p:nvSpPr>
          <p:cNvPr id="18" name="Rectangle: Rounded Corners 17">
            <a:extLst>
              <a:ext uri="{FF2B5EF4-FFF2-40B4-BE49-F238E27FC236}">
                <a16:creationId xmlns:a16="http://schemas.microsoft.com/office/drawing/2014/main" id="{5E3B394C-A1C9-4E5E-8724-9190A11CE830}"/>
              </a:ext>
            </a:extLst>
          </p:cNvPr>
          <p:cNvSpPr/>
          <p:nvPr/>
        </p:nvSpPr>
        <p:spPr>
          <a:xfrm>
            <a:off x="3600853" y="1558504"/>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Oups</a:t>
            </a:r>
            <a:r>
              <a:rPr lang="en-US" dirty="0">
                <a:solidFill>
                  <a:schemeClr val="tx1"/>
                </a:solidFill>
              </a:rPr>
              <a:t>. !Bot Autocorrect</a:t>
            </a:r>
          </a:p>
        </p:txBody>
      </p:sp>
      <p:pic>
        <p:nvPicPr>
          <p:cNvPr id="19" name="Picture 18">
            <a:extLst>
              <a:ext uri="{FF2B5EF4-FFF2-40B4-BE49-F238E27FC236}">
                <a16:creationId xmlns:a16="http://schemas.microsoft.com/office/drawing/2014/main" id="{AAC30C04-3B51-47E1-A608-FD7433542628}"/>
              </a:ext>
            </a:extLst>
          </p:cNvPr>
          <p:cNvPicPr>
            <a:picLocks noChangeAspect="1"/>
          </p:cNvPicPr>
          <p:nvPr/>
        </p:nvPicPr>
        <p:blipFill>
          <a:blip r:embed="rId3"/>
          <a:stretch>
            <a:fillRect/>
          </a:stretch>
        </p:blipFill>
        <p:spPr>
          <a:xfrm>
            <a:off x="9627494" y="1468066"/>
            <a:ext cx="727599" cy="727599"/>
          </a:xfrm>
          <a:prstGeom prst="rect">
            <a:avLst/>
          </a:prstGeom>
        </p:spPr>
      </p:pic>
      <p:pic>
        <p:nvPicPr>
          <p:cNvPr id="20" name="Picture 19" descr="A picture containing lamp, light, flower&#10;&#10;Description automatically generated">
            <a:extLst>
              <a:ext uri="{FF2B5EF4-FFF2-40B4-BE49-F238E27FC236}">
                <a16:creationId xmlns:a16="http://schemas.microsoft.com/office/drawing/2014/main" id="{7D894F52-2A62-4109-A6EE-4D9FDEFFA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505705"/>
            <a:ext cx="540849" cy="540849"/>
          </a:xfrm>
          <a:prstGeom prst="rect">
            <a:avLst/>
          </a:prstGeom>
        </p:spPr>
      </p:pic>
      <p:sp>
        <p:nvSpPr>
          <p:cNvPr id="21" name="TextBox 20">
            <a:extLst>
              <a:ext uri="{FF2B5EF4-FFF2-40B4-BE49-F238E27FC236}">
                <a16:creationId xmlns:a16="http://schemas.microsoft.com/office/drawing/2014/main" id="{CE079088-53A9-4654-9CF9-F04D675EFB81}"/>
              </a:ext>
            </a:extLst>
          </p:cNvPr>
          <p:cNvSpPr txBox="1"/>
          <p:nvPr/>
        </p:nvSpPr>
        <p:spPr>
          <a:xfrm>
            <a:off x="2675104" y="2288064"/>
            <a:ext cx="3376397" cy="307777"/>
          </a:xfrm>
          <a:prstGeom prst="rect">
            <a:avLst/>
          </a:prstGeom>
          <a:noFill/>
        </p:spPr>
        <p:txBody>
          <a:bodyPr wrap="square" rtlCol="0">
            <a:spAutoFit/>
          </a:bodyPr>
          <a:lstStyle/>
          <a:p>
            <a:r>
              <a:rPr lang="en-US" sz="1400" dirty="0">
                <a:solidFill>
                  <a:schemeClr val="bg2">
                    <a:lumMod val="75000"/>
                  </a:schemeClr>
                </a:solidFill>
              </a:rPr>
              <a:t>O365DSC Bot [10:06 AM]</a:t>
            </a:r>
          </a:p>
        </p:txBody>
      </p:sp>
      <p:sp>
        <p:nvSpPr>
          <p:cNvPr id="22" name="Rectangle: Rounded Corners 21">
            <a:extLst>
              <a:ext uri="{FF2B5EF4-FFF2-40B4-BE49-F238E27FC236}">
                <a16:creationId xmlns:a16="http://schemas.microsoft.com/office/drawing/2014/main" id="{8147AAC1-D039-4F23-8720-81C4C7D99C07}"/>
              </a:ext>
            </a:extLst>
          </p:cNvPr>
          <p:cNvSpPr/>
          <p:nvPr/>
        </p:nvSpPr>
        <p:spPr>
          <a:xfrm>
            <a:off x="2675104" y="2595841"/>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work my magic!</a:t>
            </a:r>
          </a:p>
        </p:txBody>
      </p:sp>
      <p:pic>
        <p:nvPicPr>
          <p:cNvPr id="23" name="Picture 22" descr="A cat sitting on the floor&#10;&#10;Description automatically generated">
            <a:extLst>
              <a:ext uri="{FF2B5EF4-FFF2-40B4-BE49-F238E27FC236}">
                <a16:creationId xmlns:a16="http://schemas.microsoft.com/office/drawing/2014/main" id="{9309D2D7-492A-40FA-A4AF-6FAFDC670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5102" y="3161706"/>
            <a:ext cx="2330501" cy="1747876"/>
          </a:xfrm>
          <a:prstGeom prst="rect">
            <a:avLst/>
          </a:prstGeom>
        </p:spPr>
      </p:pic>
      <p:sp>
        <p:nvSpPr>
          <p:cNvPr id="24" name="Rectangle: Rounded Corners 23">
            <a:extLst>
              <a:ext uri="{FF2B5EF4-FFF2-40B4-BE49-F238E27FC236}">
                <a16:creationId xmlns:a16="http://schemas.microsoft.com/office/drawing/2014/main" id="{B05862B5-754E-47B6-AC4D-D862A01A3D9E}"/>
              </a:ext>
            </a:extLst>
          </p:cNvPr>
          <p:cNvSpPr/>
          <p:nvPr/>
        </p:nvSpPr>
        <p:spPr>
          <a:xfrm>
            <a:off x="2675101" y="5119301"/>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Ok, it’s fixed!</a:t>
            </a:r>
          </a:p>
        </p:txBody>
      </p:sp>
      <p:sp>
        <p:nvSpPr>
          <p:cNvPr id="25" name="Rectangle: Rounded Corners 24">
            <a:extLst>
              <a:ext uri="{FF2B5EF4-FFF2-40B4-BE49-F238E27FC236}">
                <a16:creationId xmlns:a16="http://schemas.microsoft.com/office/drawing/2014/main" id="{F089B147-45A6-41F2-8331-9D9B1F1C427A}"/>
              </a:ext>
            </a:extLst>
          </p:cNvPr>
          <p:cNvSpPr/>
          <p:nvPr/>
        </p:nvSpPr>
        <p:spPr>
          <a:xfrm>
            <a:off x="3600853" y="5745346"/>
            <a:ext cx="5860915" cy="675534"/>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@John</a:t>
            </a:r>
            <a:r>
              <a:rPr lang="en-US" dirty="0">
                <a:solidFill>
                  <a:schemeClr val="tx1"/>
                </a:solidFill>
              </a:rPr>
              <a:t> it should be fixed now, can you please confirm with the users? Thanks</a:t>
            </a:r>
            <a:endParaRPr lang="en-US" b="1" dirty="0">
              <a:solidFill>
                <a:schemeClr val="tx1"/>
              </a:solidFill>
            </a:endParaRPr>
          </a:p>
        </p:txBody>
      </p:sp>
      <p:pic>
        <p:nvPicPr>
          <p:cNvPr id="26" name="Picture 25">
            <a:extLst>
              <a:ext uri="{FF2B5EF4-FFF2-40B4-BE49-F238E27FC236}">
                <a16:creationId xmlns:a16="http://schemas.microsoft.com/office/drawing/2014/main" id="{57D53AFA-FAB4-43FA-97D9-6D569D2F10A8}"/>
              </a:ext>
            </a:extLst>
          </p:cNvPr>
          <p:cNvPicPr>
            <a:picLocks noChangeAspect="1"/>
          </p:cNvPicPr>
          <p:nvPr/>
        </p:nvPicPr>
        <p:blipFill>
          <a:blip r:embed="rId3"/>
          <a:stretch>
            <a:fillRect/>
          </a:stretch>
        </p:blipFill>
        <p:spPr>
          <a:xfrm>
            <a:off x="9627494" y="5654908"/>
            <a:ext cx="727599" cy="727599"/>
          </a:xfrm>
          <a:prstGeom prst="rect">
            <a:avLst/>
          </a:prstGeom>
        </p:spPr>
      </p:pic>
    </p:spTree>
    <p:extLst>
      <p:ext uri="{BB962C8B-B14F-4D97-AF65-F5344CB8AC3E}">
        <p14:creationId xmlns:p14="http://schemas.microsoft.com/office/powerpoint/2010/main" val="364164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6B371A-3365-4E72-882A-01CD155B87DA}"/>
              </a:ext>
            </a:extLst>
          </p:cNvPr>
          <p:cNvSpPr>
            <a:spLocks noGrp="1"/>
          </p:cNvSpPr>
          <p:nvPr>
            <p:ph type="body" sz="quarter" idx="12"/>
          </p:nvPr>
        </p:nvSpPr>
        <p:spPr>
          <a:xfrm>
            <a:off x="1397510" y="2285234"/>
            <a:ext cx="9144000" cy="1846659"/>
          </a:xfrm>
        </p:spPr>
        <p:txBody>
          <a:bodyPr/>
          <a:lstStyle/>
          <a:p>
            <a:r>
              <a:rPr lang="en-US" b="1" i="1" dirty="0">
                <a:latin typeface="Arial Nova Light" panose="020B0304020202020204" pitchFamily="34" charset="0"/>
              </a:rPr>
              <a:t>“</a:t>
            </a:r>
            <a:r>
              <a:rPr lang="en-US" i="1" dirty="0">
                <a:latin typeface="Arial Nova Light" panose="020B0304020202020204" pitchFamily="34" charset="0"/>
              </a:rPr>
              <a:t>DevOPS, while it may appear to be just be a buzzword to some, is a set of proven best practices from the both the Dev and the OPS worlds which aim at improving overall IT services delivery. Its core artifact is Code, and thereby it is where you need to start. In DevOPS, everything is managed as Code. Modern IT Pros are now writing as much, if not more Code than some traditional Devs in the Enterprise. You need to embrace that reality if you want to stay relevant.</a:t>
            </a:r>
            <a:r>
              <a:rPr lang="en-US" b="1" i="1" dirty="0">
                <a:latin typeface="Arial Nova Light" panose="020B0304020202020204" pitchFamily="34" charset="0"/>
              </a:rPr>
              <a:t>”</a:t>
            </a:r>
            <a:endParaRPr lang="en-US" i="1" dirty="0">
              <a:latin typeface="Arial Nova Light" panose="020B0304020202020204" pitchFamily="34" charset="0"/>
            </a:endParaRPr>
          </a:p>
        </p:txBody>
      </p:sp>
      <p:sp>
        <p:nvSpPr>
          <p:cNvPr id="4" name="Title 16">
            <a:extLst>
              <a:ext uri="{FF2B5EF4-FFF2-40B4-BE49-F238E27FC236}">
                <a16:creationId xmlns:a16="http://schemas.microsoft.com/office/drawing/2014/main" id="{EC834A35-969C-45D6-A70D-BC1A0DA8EFDB}"/>
              </a:ext>
            </a:extLst>
          </p:cNvPr>
          <p:cNvSpPr>
            <a:spLocks noGrp="1"/>
          </p:cNvSpPr>
          <p:nvPr>
            <p:ph type="title"/>
          </p:nvPr>
        </p:nvSpPr>
        <p:spPr>
          <a:xfrm>
            <a:off x="2063782" y="438757"/>
            <a:ext cx="9144000" cy="553998"/>
          </a:xfrm>
        </p:spPr>
        <p:txBody>
          <a:bodyPr vert="horz" lIns="91440" tIns="45720" rIns="91440" bIns="45720" rtlCol="0" anchor="ctr">
            <a:normAutofit fontScale="90000"/>
          </a:bodyPr>
          <a:lstStyle/>
          <a:p>
            <a:pPr defTabSz="914400">
              <a:lnSpc>
                <a:spcPct val="90000"/>
              </a:lnSpc>
            </a:pPr>
            <a:r>
              <a:rPr lang="en-US" sz="4000" kern="1200" dirty="0">
                <a:solidFill>
                  <a:schemeClr val="tx1"/>
                </a:solidFill>
                <a:latin typeface="+mj-lt"/>
                <a:ea typeface="+mj-ea"/>
                <a:cs typeface="+mj-cs"/>
              </a:rPr>
              <a:t>Famous Last Words</a:t>
            </a:r>
          </a:p>
        </p:txBody>
      </p:sp>
      <p:sp>
        <p:nvSpPr>
          <p:cNvPr id="5" name="TextBox 4">
            <a:extLst>
              <a:ext uri="{FF2B5EF4-FFF2-40B4-BE49-F238E27FC236}">
                <a16:creationId xmlns:a16="http://schemas.microsoft.com/office/drawing/2014/main" id="{C5D2D854-9EE0-4A08-8E8E-69E8D9EE01AD}"/>
              </a:ext>
            </a:extLst>
          </p:cNvPr>
          <p:cNvSpPr txBox="1"/>
          <p:nvPr/>
        </p:nvSpPr>
        <p:spPr>
          <a:xfrm>
            <a:off x="8211221" y="4351441"/>
            <a:ext cx="214125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 Nik Charlebois</a:t>
            </a:r>
          </a:p>
        </p:txBody>
      </p:sp>
    </p:spTree>
    <p:extLst>
      <p:ext uri="{BB962C8B-B14F-4D97-AF65-F5344CB8AC3E}">
        <p14:creationId xmlns:p14="http://schemas.microsoft.com/office/powerpoint/2010/main" val="30720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E51-3FD4-4784-8CC0-962903E24049}"/>
              </a:ext>
            </a:extLst>
          </p:cNvPr>
          <p:cNvSpPr>
            <a:spLocks noGrp="1"/>
          </p:cNvSpPr>
          <p:nvPr>
            <p:ph type="title"/>
          </p:nvPr>
        </p:nvSpPr>
        <p:spPr>
          <a:xfrm>
            <a:off x="3432544" y="2766218"/>
            <a:ext cx="10515600" cy="1325563"/>
          </a:xfrm>
        </p:spPr>
        <p:txBody>
          <a:bodyPr>
            <a:normAutofit/>
          </a:bodyPr>
          <a:lstStyle/>
          <a:p>
            <a:r>
              <a:rPr lang="en-US" sz="7200" dirty="0"/>
              <a:t>Scenario #2</a:t>
            </a:r>
          </a:p>
        </p:txBody>
      </p:sp>
      <p:sp>
        <p:nvSpPr>
          <p:cNvPr id="3" name="TextBox 2">
            <a:extLst>
              <a:ext uri="{FF2B5EF4-FFF2-40B4-BE49-F238E27FC236}">
                <a16:creationId xmlns:a16="http://schemas.microsoft.com/office/drawing/2014/main" id="{2217F44B-DC68-49A0-AC0C-90DCC3AD3BDA}"/>
              </a:ext>
            </a:extLst>
          </p:cNvPr>
          <p:cNvSpPr txBox="1"/>
          <p:nvPr/>
        </p:nvSpPr>
        <p:spPr>
          <a:xfrm>
            <a:off x="5236535" y="3912782"/>
            <a:ext cx="5449186" cy="584775"/>
          </a:xfrm>
          <a:prstGeom prst="rect">
            <a:avLst/>
          </a:prstGeom>
          <a:noFill/>
        </p:spPr>
        <p:txBody>
          <a:bodyPr wrap="square" rtlCol="0">
            <a:spAutoFit/>
          </a:bodyPr>
          <a:lstStyle/>
          <a:p>
            <a:r>
              <a:rPr lang="en-US" sz="3200" dirty="0"/>
              <a:t>Pro-Active</a:t>
            </a:r>
          </a:p>
        </p:txBody>
      </p:sp>
      <p:pic>
        <p:nvPicPr>
          <p:cNvPr id="4" name="Picture 3">
            <a:extLst>
              <a:ext uri="{FF2B5EF4-FFF2-40B4-BE49-F238E27FC236}">
                <a16:creationId xmlns:a16="http://schemas.microsoft.com/office/drawing/2014/main" id="{DB58BCA3-51F6-4D58-AC6F-A07F8D06C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2333"/>
            <a:ext cx="1083577" cy="485667"/>
          </a:xfrm>
          <a:prstGeom prst="rect">
            <a:avLst/>
          </a:prstGeom>
          <a:solidFill>
            <a:schemeClr val="tx1"/>
          </a:solidFill>
        </p:spPr>
      </p:pic>
      <p:sp>
        <p:nvSpPr>
          <p:cNvPr id="5" name="Rectangle 4">
            <a:extLst>
              <a:ext uri="{FF2B5EF4-FFF2-40B4-BE49-F238E27FC236}">
                <a16:creationId xmlns:a16="http://schemas.microsoft.com/office/drawing/2014/main" id="{BED05B4A-E704-4A1C-B82A-D18F27917873}"/>
              </a:ext>
            </a:extLst>
          </p:cNvPr>
          <p:cNvSpPr/>
          <p:nvPr/>
        </p:nvSpPr>
        <p:spPr>
          <a:xfrm>
            <a:off x="1083577" y="6375769"/>
            <a:ext cx="11120818" cy="485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2170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44CBA0F-8F70-4E51-AC51-B26AB79BFC6F}"/>
              </a:ext>
            </a:extLst>
          </p:cNvPr>
          <p:cNvSpPr/>
          <p:nvPr/>
        </p:nvSpPr>
        <p:spPr>
          <a:xfrm>
            <a:off x="8144539" y="5768163"/>
            <a:ext cx="3694814" cy="967563"/>
          </a:xfrm>
          <a:prstGeom prst="roundRect">
            <a:avLst/>
          </a:prstGeom>
          <a:solidFill>
            <a:srgbClr val="5558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CEB4CE-7374-429D-8767-B35F71B21622}"/>
              </a:ext>
            </a:extLst>
          </p:cNvPr>
          <p:cNvPicPr>
            <a:picLocks noChangeAspect="1"/>
          </p:cNvPicPr>
          <p:nvPr/>
        </p:nvPicPr>
        <p:blipFill>
          <a:blip r:embed="rId2"/>
          <a:stretch>
            <a:fillRect/>
          </a:stretch>
        </p:blipFill>
        <p:spPr>
          <a:xfrm>
            <a:off x="11387027" y="5869171"/>
            <a:ext cx="285750" cy="238125"/>
          </a:xfrm>
          <a:prstGeom prst="rect">
            <a:avLst/>
          </a:prstGeom>
        </p:spPr>
      </p:pic>
      <p:pic>
        <p:nvPicPr>
          <p:cNvPr id="6" name="Picture 5" descr="A picture containing lamp, light, flower&#10;&#10;Description automatically generated">
            <a:extLst>
              <a:ext uri="{FF2B5EF4-FFF2-40B4-BE49-F238E27FC236}">
                <a16:creationId xmlns:a16="http://schemas.microsoft.com/office/drawing/2014/main" id="{D895D5F0-4FC2-4963-BCE5-762B7CFC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1246" y="5922335"/>
            <a:ext cx="417610" cy="417610"/>
          </a:xfrm>
          <a:prstGeom prst="rect">
            <a:avLst/>
          </a:prstGeom>
        </p:spPr>
      </p:pic>
      <p:sp>
        <p:nvSpPr>
          <p:cNvPr id="7" name="TextBox 6">
            <a:extLst>
              <a:ext uri="{FF2B5EF4-FFF2-40B4-BE49-F238E27FC236}">
                <a16:creationId xmlns:a16="http://schemas.microsoft.com/office/drawing/2014/main" id="{3FC1E535-90D3-4E49-A599-86F2DA363EF8}"/>
              </a:ext>
            </a:extLst>
          </p:cNvPr>
          <p:cNvSpPr txBox="1"/>
          <p:nvPr/>
        </p:nvSpPr>
        <p:spPr>
          <a:xfrm>
            <a:off x="8895943" y="5812396"/>
            <a:ext cx="2259418" cy="923330"/>
          </a:xfrm>
          <a:prstGeom prst="rect">
            <a:avLst/>
          </a:prstGeom>
          <a:noFill/>
        </p:spPr>
        <p:txBody>
          <a:bodyPr wrap="square" rtlCol="0">
            <a:spAutoFit/>
          </a:bodyPr>
          <a:lstStyle/>
          <a:p>
            <a:r>
              <a:rPr lang="en-US" b="1" dirty="0">
                <a:solidFill>
                  <a:schemeClr val="bg1"/>
                </a:solidFill>
              </a:rPr>
              <a:t>O365DSC Bot</a:t>
            </a:r>
          </a:p>
          <a:p>
            <a:r>
              <a:rPr lang="en-US" dirty="0">
                <a:solidFill>
                  <a:schemeClr val="bg1"/>
                </a:solidFill>
              </a:rPr>
              <a:t>Configuration Drift detected in QA</a:t>
            </a:r>
          </a:p>
        </p:txBody>
      </p:sp>
      <p:pic>
        <p:nvPicPr>
          <p:cNvPr id="8" name="Picture 7" descr="A picture containing lamp, light, flower&#10;&#10;Description automatically generated">
            <a:extLst>
              <a:ext uri="{FF2B5EF4-FFF2-40B4-BE49-F238E27FC236}">
                <a16:creationId xmlns:a16="http://schemas.microsoft.com/office/drawing/2014/main" id="{115658A6-DE03-4B63-A360-F32FAF736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687" y="634374"/>
            <a:ext cx="540849" cy="540849"/>
          </a:xfrm>
          <a:prstGeom prst="rect">
            <a:avLst/>
          </a:prstGeom>
        </p:spPr>
      </p:pic>
      <p:sp>
        <p:nvSpPr>
          <p:cNvPr id="9" name="TextBox 8">
            <a:extLst>
              <a:ext uri="{FF2B5EF4-FFF2-40B4-BE49-F238E27FC236}">
                <a16:creationId xmlns:a16="http://schemas.microsoft.com/office/drawing/2014/main" id="{8A9C0716-6F97-483B-A0AB-BEC441FD6BE3}"/>
              </a:ext>
            </a:extLst>
          </p:cNvPr>
          <p:cNvSpPr txBox="1"/>
          <p:nvPr/>
        </p:nvSpPr>
        <p:spPr>
          <a:xfrm>
            <a:off x="3249262" y="416733"/>
            <a:ext cx="3376397" cy="307777"/>
          </a:xfrm>
          <a:prstGeom prst="rect">
            <a:avLst/>
          </a:prstGeom>
          <a:noFill/>
        </p:spPr>
        <p:txBody>
          <a:bodyPr wrap="square" rtlCol="0">
            <a:spAutoFit/>
          </a:bodyPr>
          <a:lstStyle/>
          <a:p>
            <a:r>
              <a:rPr lang="en-US" sz="1400" dirty="0">
                <a:solidFill>
                  <a:schemeClr val="bg2">
                    <a:lumMod val="75000"/>
                  </a:schemeClr>
                </a:solidFill>
              </a:rPr>
              <a:t>O365DSC Bot [11:06 AM]</a:t>
            </a:r>
          </a:p>
        </p:txBody>
      </p:sp>
      <p:sp>
        <p:nvSpPr>
          <p:cNvPr id="10" name="Rectangle: Rounded Corners 9">
            <a:extLst>
              <a:ext uri="{FF2B5EF4-FFF2-40B4-BE49-F238E27FC236}">
                <a16:creationId xmlns:a16="http://schemas.microsoft.com/office/drawing/2014/main" id="{01A5C4C4-9CC2-4C47-AAA3-6D939F87943C}"/>
              </a:ext>
            </a:extLst>
          </p:cNvPr>
          <p:cNvSpPr/>
          <p:nvPr/>
        </p:nvSpPr>
        <p:spPr>
          <a:xfrm>
            <a:off x="3249262" y="724510"/>
            <a:ext cx="6285263"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Configuration Drift detected in QA!</a:t>
            </a:r>
          </a:p>
        </p:txBody>
      </p:sp>
      <p:sp>
        <p:nvSpPr>
          <p:cNvPr id="11" name="Rectangle: Rounded Corners 10">
            <a:extLst>
              <a:ext uri="{FF2B5EF4-FFF2-40B4-BE49-F238E27FC236}">
                <a16:creationId xmlns:a16="http://schemas.microsoft.com/office/drawing/2014/main" id="{CB37D411-6567-420A-A3AC-84CF7E866FF2}"/>
              </a:ext>
            </a:extLst>
          </p:cNvPr>
          <p:cNvSpPr/>
          <p:nvPr/>
        </p:nvSpPr>
        <p:spPr>
          <a:xfrm>
            <a:off x="3249262" y="2137144"/>
            <a:ext cx="6285263" cy="134946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EXOOrganizationConfig</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graphicFrame>
        <p:nvGraphicFramePr>
          <p:cNvPr id="12" name="Table 17">
            <a:extLst>
              <a:ext uri="{FF2B5EF4-FFF2-40B4-BE49-F238E27FC236}">
                <a16:creationId xmlns:a16="http://schemas.microsoft.com/office/drawing/2014/main" id="{8EAFA1EF-3294-49AE-B11D-98F19D4A0C77}"/>
              </a:ext>
            </a:extLst>
          </p:cNvPr>
          <p:cNvGraphicFramePr>
            <a:graphicFrameLocks noGrp="1"/>
          </p:cNvGraphicFramePr>
          <p:nvPr>
            <p:extLst>
              <p:ext uri="{D42A27DB-BD31-4B8C-83A1-F6EECF244321}">
                <p14:modId xmlns:p14="http://schemas.microsoft.com/office/powerpoint/2010/main" val="658577577"/>
              </p:ext>
            </p:extLst>
          </p:nvPr>
        </p:nvGraphicFramePr>
        <p:xfrm>
          <a:off x="6043832" y="2137144"/>
          <a:ext cx="3204536" cy="1112520"/>
        </p:xfrm>
        <a:graphic>
          <a:graphicData uri="http://schemas.openxmlformats.org/drawingml/2006/table">
            <a:tbl>
              <a:tblPr firstRow="1" bandRow="1">
                <a:tableStyleId>{5C22544A-7EE6-4342-B048-85BDC9FD1C3A}</a:tableStyleId>
              </a:tblPr>
              <a:tblGrid>
                <a:gridCol w="1602268">
                  <a:extLst>
                    <a:ext uri="{9D8B030D-6E8A-4147-A177-3AD203B41FA5}">
                      <a16:colId xmlns:a16="http://schemas.microsoft.com/office/drawing/2014/main" val="1542701218"/>
                    </a:ext>
                  </a:extLst>
                </a:gridCol>
                <a:gridCol w="1602268">
                  <a:extLst>
                    <a:ext uri="{9D8B030D-6E8A-4147-A177-3AD203B41FA5}">
                      <a16:colId xmlns:a16="http://schemas.microsoft.com/office/drawing/2014/main" val="3245213855"/>
                    </a:ext>
                  </a:extLst>
                </a:gridCol>
              </a:tblGrid>
              <a:tr h="370840">
                <a:tc gridSpan="2">
                  <a:txBody>
                    <a:bodyPr/>
                    <a:lstStyle/>
                    <a:p>
                      <a:pPr algn="ctr"/>
                      <a:r>
                        <a:rPr lang="en-US" dirty="0" err="1"/>
                        <a:t>AuditDisabled</a:t>
                      </a:r>
                      <a:endParaRPr lang="en-US" dirty="0"/>
                    </a:p>
                  </a:txBody>
                  <a:tcPr/>
                </a:tc>
                <a:tc hMerge="1">
                  <a:txBody>
                    <a:bodyPr/>
                    <a:lstStyle/>
                    <a:p>
                      <a:endParaRPr lang="en-US" dirty="0"/>
                    </a:p>
                  </a:txBody>
                  <a:tcPr/>
                </a:tc>
                <a:extLst>
                  <a:ext uri="{0D108BD9-81ED-4DB2-BD59-A6C34878D82A}">
                    <a16:rowId xmlns:a16="http://schemas.microsoft.com/office/drawing/2014/main" val="3130932580"/>
                  </a:ext>
                </a:extLst>
              </a:tr>
              <a:tr h="370840">
                <a:tc>
                  <a:txBody>
                    <a:bodyPr/>
                    <a:lstStyle/>
                    <a:p>
                      <a:r>
                        <a:rPr lang="en-US" b="1" dirty="0"/>
                        <a:t>Should Be</a:t>
                      </a:r>
                    </a:p>
                  </a:txBody>
                  <a:tcPr/>
                </a:tc>
                <a:tc>
                  <a:txBody>
                    <a:bodyPr/>
                    <a:lstStyle/>
                    <a:p>
                      <a:r>
                        <a:rPr lang="en-US" b="1" dirty="0"/>
                        <a:t>But was</a:t>
                      </a:r>
                    </a:p>
                  </a:txBody>
                  <a:tcPr/>
                </a:tc>
                <a:extLst>
                  <a:ext uri="{0D108BD9-81ED-4DB2-BD59-A6C34878D82A}">
                    <a16:rowId xmlns:a16="http://schemas.microsoft.com/office/drawing/2014/main" val="2255289162"/>
                  </a:ext>
                </a:extLst>
              </a:tr>
              <a:tr h="370840">
                <a:tc>
                  <a:txBody>
                    <a:bodyPr/>
                    <a:lstStyle/>
                    <a:p>
                      <a:r>
                        <a:rPr lang="en-US" dirty="0"/>
                        <a:t>$False</a:t>
                      </a:r>
                    </a:p>
                  </a:txBody>
                  <a:tcPr/>
                </a:tc>
                <a:tc>
                  <a:txBody>
                    <a:bodyPr/>
                    <a:lstStyle/>
                    <a:p>
                      <a:r>
                        <a:rPr lang="en-US" dirty="0"/>
                        <a:t>$True</a:t>
                      </a:r>
                    </a:p>
                  </a:txBody>
                  <a:tcPr/>
                </a:tc>
                <a:extLst>
                  <a:ext uri="{0D108BD9-81ED-4DB2-BD59-A6C34878D82A}">
                    <a16:rowId xmlns:a16="http://schemas.microsoft.com/office/drawing/2014/main" val="3839298784"/>
                  </a:ext>
                </a:extLst>
              </a:tr>
            </a:tbl>
          </a:graphicData>
        </a:graphic>
      </p:graphicFrame>
      <p:sp>
        <p:nvSpPr>
          <p:cNvPr id="13" name="Rectangle: Rounded Corners 12">
            <a:extLst>
              <a:ext uri="{FF2B5EF4-FFF2-40B4-BE49-F238E27FC236}">
                <a16:creationId xmlns:a16="http://schemas.microsoft.com/office/drawing/2014/main" id="{C0F4C2D4-4F35-4576-B42A-1F51AF3A124A}"/>
              </a:ext>
            </a:extLst>
          </p:cNvPr>
          <p:cNvSpPr/>
          <p:nvPr/>
        </p:nvSpPr>
        <p:spPr>
          <a:xfrm>
            <a:off x="3249262" y="1329395"/>
            <a:ext cx="6285263" cy="65357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11:06 AM, the following issue was detected in the QA tenant</a:t>
            </a:r>
          </a:p>
        </p:txBody>
      </p:sp>
    </p:spTree>
    <p:extLst>
      <p:ext uri="{BB962C8B-B14F-4D97-AF65-F5344CB8AC3E}">
        <p14:creationId xmlns:p14="http://schemas.microsoft.com/office/powerpoint/2010/main" val="8991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p:bldP spid="7"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E51-3FD4-4784-8CC0-962903E24049}"/>
              </a:ext>
            </a:extLst>
          </p:cNvPr>
          <p:cNvSpPr>
            <a:spLocks noGrp="1"/>
          </p:cNvSpPr>
          <p:nvPr>
            <p:ph type="title"/>
          </p:nvPr>
        </p:nvSpPr>
        <p:spPr>
          <a:xfrm>
            <a:off x="3432544" y="2766218"/>
            <a:ext cx="10515600" cy="1325563"/>
          </a:xfrm>
        </p:spPr>
        <p:txBody>
          <a:bodyPr>
            <a:normAutofit/>
          </a:bodyPr>
          <a:lstStyle/>
          <a:p>
            <a:r>
              <a:rPr lang="en-US" sz="7200" dirty="0"/>
              <a:t>Scenario #3</a:t>
            </a:r>
          </a:p>
        </p:txBody>
      </p:sp>
      <p:sp>
        <p:nvSpPr>
          <p:cNvPr id="3" name="TextBox 2">
            <a:extLst>
              <a:ext uri="{FF2B5EF4-FFF2-40B4-BE49-F238E27FC236}">
                <a16:creationId xmlns:a16="http://schemas.microsoft.com/office/drawing/2014/main" id="{2217F44B-DC68-49A0-AC0C-90DCC3AD3BDA}"/>
              </a:ext>
            </a:extLst>
          </p:cNvPr>
          <p:cNvSpPr txBox="1"/>
          <p:nvPr/>
        </p:nvSpPr>
        <p:spPr>
          <a:xfrm>
            <a:off x="4752753" y="3918098"/>
            <a:ext cx="5449186" cy="584775"/>
          </a:xfrm>
          <a:prstGeom prst="rect">
            <a:avLst/>
          </a:prstGeom>
          <a:noFill/>
        </p:spPr>
        <p:txBody>
          <a:bodyPr wrap="square" rtlCol="0">
            <a:spAutoFit/>
          </a:bodyPr>
          <a:lstStyle/>
          <a:p>
            <a:r>
              <a:rPr lang="en-US" sz="3200" dirty="0"/>
              <a:t>Report &amp; Query</a:t>
            </a:r>
          </a:p>
        </p:txBody>
      </p:sp>
      <p:pic>
        <p:nvPicPr>
          <p:cNvPr id="4" name="Picture 3">
            <a:extLst>
              <a:ext uri="{FF2B5EF4-FFF2-40B4-BE49-F238E27FC236}">
                <a16:creationId xmlns:a16="http://schemas.microsoft.com/office/drawing/2014/main" id="{7BD377E3-4BA4-47C5-9EB2-C3F92865F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2333"/>
            <a:ext cx="1083577" cy="485667"/>
          </a:xfrm>
          <a:prstGeom prst="rect">
            <a:avLst/>
          </a:prstGeom>
          <a:solidFill>
            <a:schemeClr val="tx1"/>
          </a:solidFill>
        </p:spPr>
      </p:pic>
      <p:sp>
        <p:nvSpPr>
          <p:cNvPr id="5" name="Rectangle 4">
            <a:extLst>
              <a:ext uri="{FF2B5EF4-FFF2-40B4-BE49-F238E27FC236}">
                <a16:creationId xmlns:a16="http://schemas.microsoft.com/office/drawing/2014/main" id="{D09BA648-6BB1-4914-B00D-5580B1F706D5}"/>
              </a:ext>
            </a:extLst>
          </p:cNvPr>
          <p:cNvSpPr/>
          <p:nvPr/>
        </p:nvSpPr>
        <p:spPr>
          <a:xfrm>
            <a:off x="1083577" y="6375769"/>
            <a:ext cx="11120818" cy="485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6802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378A920-DA48-4FC7-B5D9-6116C6A72832}"/>
              </a:ext>
            </a:extLst>
          </p:cNvPr>
          <p:cNvSpPr/>
          <p:nvPr/>
        </p:nvSpPr>
        <p:spPr>
          <a:xfrm>
            <a:off x="3388202" y="308763"/>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!Bot </a:t>
            </a:r>
            <a:r>
              <a:rPr lang="en-US" dirty="0">
                <a:solidFill>
                  <a:schemeClr val="tx1"/>
                </a:solidFill>
              </a:rPr>
              <a:t>Report –Prod Teams</a:t>
            </a:r>
          </a:p>
        </p:txBody>
      </p:sp>
      <p:pic>
        <p:nvPicPr>
          <p:cNvPr id="5" name="Picture 4">
            <a:extLst>
              <a:ext uri="{FF2B5EF4-FFF2-40B4-BE49-F238E27FC236}">
                <a16:creationId xmlns:a16="http://schemas.microsoft.com/office/drawing/2014/main" id="{EF996DE9-2DAC-422F-8F92-8A20816CEAB2}"/>
              </a:ext>
            </a:extLst>
          </p:cNvPr>
          <p:cNvPicPr>
            <a:picLocks noChangeAspect="1"/>
          </p:cNvPicPr>
          <p:nvPr/>
        </p:nvPicPr>
        <p:blipFill>
          <a:blip r:embed="rId2"/>
          <a:stretch>
            <a:fillRect/>
          </a:stretch>
        </p:blipFill>
        <p:spPr>
          <a:xfrm>
            <a:off x="9414843" y="218325"/>
            <a:ext cx="727599" cy="727599"/>
          </a:xfrm>
          <a:prstGeom prst="rect">
            <a:avLst/>
          </a:prstGeom>
        </p:spPr>
      </p:pic>
      <p:pic>
        <p:nvPicPr>
          <p:cNvPr id="6" name="Picture 5" descr="A picture containing lamp, light, flower&#10;&#10;Description automatically generated">
            <a:extLst>
              <a:ext uri="{FF2B5EF4-FFF2-40B4-BE49-F238E27FC236}">
                <a16:creationId xmlns:a16="http://schemas.microsoft.com/office/drawing/2014/main" id="{7E45C0ED-45C0-4182-81A8-06F2A5D07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469" y="1250479"/>
            <a:ext cx="540849" cy="540849"/>
          </a:xfrm>
          <a:prstGeom prst="rect">
            <a:avLst/>
          </a:prstGeom>
        </p:spPr>
      </p:pic>
      <p:sp>
        <p:nvSpPr>
          <p:cNvPr id="7" name="TextBox 6">
            <a:extLst>
              <a:ext uri="{FF2B5EF4-FFF2-40B4-BE49-F238E27FC236}">
                <a16:creationId xmlns:a16="http://schemas.microsoft.com/office/drawing/2014/main" id="{A0C40F15-A39D-41BC-9FE1-D4F0EE5C986F}"/>
              </a:ext>
            </a:extLst>
          </p:cNvPr>
          <p:cNvSpPr txBox="1"/>
          <p:nvPr/>
        </p:nvSpPr>
        <p:spPr>
          <a:xfrm>
            <a:off x="2814044" y="1032838"/>
            <a:ext cx="3376397" cy="307777"/>
          </a:xfrm>
          <a:prstGeom prst="rect">
            <a:avLst/>
          </a:prstGeom>
          <a:noFill/>
        </p:spPr>
        <p:txBody>
          <a:bodyPr wrap="square" rtlCol="0">
            <a:spAutoFit/>
          </a:bodyPr>
          <a:lstStyle/>
          <a:p>
            <a:r>
              <a:rPr lang="en-US" sz="1400" dirty="0">
                <a:solidFill>
                  <a:schemeClr val="bg2">
                    <a:lumMod val="75000"/>
                  </a:schemeClr>
                </a:solidFill>
              </a:rPr>
              <a:t>O365DSC Bot [1:43 PM]</a:t>
            </a:r>
          </a:p>
        </p:txBody>
      </p:sp>
      <p:sp>
        <p:nvSpPr>
          <p:cNvPr id="8" name="Rectangle: Rounded Corners 7">
            <a:extLst>
              <a:ext uri="{FF2B5EF4-FFF2-40B4-BE49-F238E27FC236}">
                <a16:creationId xmlns:a16="http://schemas.microsoft.com/office/drawing/2014/main" id="{CBA3BDC2-3CB7-4635-84C8-39B92EE0D61C}"/>
              </a:ext>
            </a:extLst>
          </p:cNvPr>
          <p:cNvSpPr/>
          <p:nvPr/>
        </p:nvSpPr>
        <p:spPr>
          <a:xfrm>
            <a:off x="2814044" y="1340615"/>
            <a:ext cx="5860915" cy="62640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Analyzing the current state of the </a:t>
            </a:r>
            <a:r>
              <a:rPr lang="en-US" b="1" dirty="0">
                <a:solidFill>
                  <a:schemeClr val="tx1"/>
                </a:solidFill>
              </a:rPr>
              <a:t>Teams </a:t>
            </a:r>
            <a:r>
              <a:rPr lang="en-US" dirty="0">
                <a:solidFill>
                  <a:schemeClr val="tx1"/>
                </a:solidFill>
              </a:rPr>
              <a:t>workload on </a:t>
            </a:r>
            <a:r>
              <a:rPr lang="en-US" b="1" dirty="0">
                <a:solidFill>
                  <a:schemeClr val="tx1"/>
                </a:solidFill>
              </a:rPr>
              <a:t>Prod</a:t>
            </a:r>
            <a:r>
              <a:rPr lang="en-US" dirty="0">
                <a:solidFill>
                  <a:schemeClr val="tx1"/>
                </a:solidFill>
              </a:rPr>
              <a:t> tenant</a:t>
            </a:r>
          </a:p>
        </p:txBody>
      </p:sp>
      <p:graphicFrame>
        <p:nvGraphicFramePr>
          <p:cNvPr id="9" name="Table 9">
            <a:extLst>
              <a:ext uri="{FF2B5EF4-FFF2-40B4-BE49-F238E27FC236}">
                <a16:creationId xmlns:a16="http://schemas.microsoft.com/office/drawing/2014/main" id="{CD7435FB-3288-413E-A94A-26C903C81480}"/>
              </a:ext>
            </a:extLst>
          </p:cNvPr>
          <p:cNvGraphicFramePr>
            <a:graphicFrameLocks noGrp="1"/>
          </p:cNvGraphicFramePr>
          <p:nvPr/>
        </p:nvGraphicFramePr>
        <p:xfrm>
          <a:off x="2814044" y="2131060"/>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62729407"/>
                    </a:ext>
                  </a:extLst>
                </a:gridCol>
                <a:gridCol w="4064000">
                  <a:extLst>
                    <a:ext uri="{9D8B030D-6E8A-4147-A177-3AD203B41FA5}">
                      <a16:colId xmlns:a16="http://schemas.microsoft.com/office/drawing/2014/main" val="3854392766"/>
                    </a:ext>
                  </a:extLst>
                </a:gridCol>
              </a:tblGrid>
              <a:tr h="370840">
                <a:tc gridSpan="2">
                  <a:txBody>
                    <a:bodyPr/>
                    <a:lstStyle/>
                    <a:p>
                      <a:pPr algn="ctr"/>
                      <a:r>
                        <a:rPr lang="en-US" dirty="0" err="1"/>
                        <a:t>TeamsTeams</a:t>
                      </a:r>
                      <a:r>
                        <a:rPr lang="en-US" dirty="0"/>
                        <a:t> (1/14)</a:t>
                      </a:r>
                    </a:p>
                  </a:txBody>
                  <a:tcPr/>
                </a:tc>
                <a:tc hMerge="1">
                  <a:txBody>
                    <a:bodyPr/>
                    <a:lstStyle/>
                    <a:p>
                      <a:endParaRPr lang="en-US" dirty="0"/>
                    </a:p>
                  </a:txBody>
                  <a:tcPr/>
                </a:tc>
                <a:extLst>
                  <a:ext uri="{0D108BD9-81ED-4DB2-BD59-A6C34878D82A}">
                    <a16:rowId xmlns:a16="http://schemas.microsoft.com/office/drawing/2014/main" val="3579367554"/>
                  </a:ext>
                </a:extLst>
              </a:tr>
              <a:tr h="370840">
                <a:tc>
                  <a:txBody>
                    <a:bodyPr/>
                    <a:lstStyle/>
                    <a:p>
                      <a:r>
                        <a:rPr lang="en-US" dirty="0"/>
                        <a:t>DisplayName</a:t>
                      </a:r>
                    </a:p>
                  </a:txBody>
                  <a:tcPr/>
                </a:tc>
                <a:tc>
                  <a:txBody>
                    <a:bodyPr/>
                    <a:lstStyle/>
                    <a:p>
                      <a:r>
                        <a:rPr lang="en-US" dirty="0"/>
                        <a:t>IP Forum: Digital Workplace</a:t>
                      </a:r>
                    </a:p>
                  </a:txBody>
                  <a:tcPr/>
                </a:tc>
                <a:extLst>
                  <a:ext uri="{0D108BD9-81ED-4DB2-BD59-A6C34878D82A}">
                    <a16:rowId xmlns:a16="http://schemas.microsoft.com/office/drawing/2014/main" val="3827278011"/>
                  </a:ext>
                </a:extLst>
              </a:tr>
              <a:tr h="370840">
                <a:tc>
                  <a:txBody>
                    <a:bodyPr/>
                    <a:lstStyle/>
                    <a:p>
                      <a:r>
                        <a:rPr lang="en-US" dirty="0"/>
                        <a:t>Description</a:t>
                      </a:r>
                    </a:p>
                  </a:txBody>
                  <a:tcPr/>
                </a:tc>
                <a:tc>
                  <a:txBody>
                    <a:bodyPr/>
                    <a:lstStyle/>
                    <a:p>
                      <a:r>
                        <a:rPr lang="en-US" dirty="0"/>
                        <a:t>Discussions around the DW IP</a:t>
                      </a:r>
                    </a:p>
                  </a:txBody>
                  <a:tcPr/>
                </a:tc>
                <a:extLst>
                  <a:ext uri="{0D108BD9-81ED-4DB2-BD59-A6C34878D82A}">
                    <a16:rowId xmlns:a16="http://schemas.microsoft.com/office/drawing/2014/main" val="836305969"/>
                  </a:ext>
                </a:extLst>
              </a:tr>
              <a:tr h="370840">
                <a:tc>
                  <a:txBody>
                    <a:bodyPr/>
                    <a:lstStyle/>
                    <a:p>
                      <a:r>
                        <a:rPr lang="en-US" dirty="0" err="1"/>
                        <a:t>GroupID</a:t>
                      </a:r>
                      <a:endParaRPr lang="en-US" dirty="0"/>
                    </a:p>
                  </a:txBody>
                  <a:tcPr/>
                </a:tc>
                <a:tc>
                  <a:txBody>
                    <a:bodyPr/>
                    <a:lstStyle/>
                    <a:p>
                      <a:r>
                        <a:rPr lang="en-US" dirty="0"/>
                        <a:t>{34256-72435-18354-24682-20154}</a:t>
                      </a:r>
                    </a:p>
                  </a:txBody>
                  <a:tcPr/>
                </a:tc>
                <a:extLst>
                  <a:ext uri="{0D108BD9-81ED-4DB2-BD59-A6C34878D82A}">
                    <a16:rowId xmlns:a16="http://schemas.microsoft.com/office/drawing/2014/main" val="1521744481"/>
                  </a:ext>
                </a:extLst>
              </a:tr>
              <a:tr h="370840">
                <a:tc>
                  <a:txBody>
                    <a:bodyPr/>
                    <a:lstStyle/>
                    <a:p>
                      <a:r>
                        <a:rPr lang="en-US" dirty="0" err="1"/>
                        <a:t>MailNickName</a:t>
                      </a:r>
                      <a:endParaRPr lang="en-US" dirty="0"/>
                    </a:p>
                  </a:txBody>
                  <a:tcPr/>
                </a:tc>
                <a:tc>
                  <a:txBody>
                    <a:bodyPr/>
                    <a:lstStyle/>
                    <a:p>
                      <a:r>
                        <a:rPr lang="en-US" dirty="0" err="1"/>
                        <a:t>IPForumDW</a:t>
                      </a:r>
                      <a:endParaRPr lang="en-US" dirty="0"/>
                    </a:p>
                  </a:txBody>
                  <a:tcPr/>
                </a:tc>
                <a:extLst>
                  <a:ext uri="{0D108BD9-81ED-4DB2-BD59-A6C34878D82A}">
                    <a16:rowId xmlns:a16="http://schemas.microsoft.com/office/drawing/2014/main" val="3433416371"/>
                  </a:ext>
                </a:extLst>
              </a:tr>
              <a:tr h="370840">
                <a:tc>
                  <a:txBody>
                    <a:bodyPr/>
                    <a:lstStyle/>
                    <a:p>
                      <a:r>
                        <a:rPr lang="en-US" dirty="0" err="1"/>
                        <a:t>AllowGiphy</a:t>
                      </a:r>
                      <a:endParaRPr lang="en-US" dirty="0"/>
                    </a:p>
                  </a:txBody>
                  <a:tcPr/>
                </a:tc>
                <a:tc>
                  <a:txBody>
                    <a:bodyPr/>
                    <a:lstStyle/>
                    <a:p>
                      <a:r>
                        <a:rPr lang="en-US" dirty="0"/>
                        <a:t>$True</a:t>
                      </a:r>
                    </a:p>
                  </a:txBody>
                  <a:tcPr/>
                </a:tc>
                <a:extLst>
                  <a:ext uri="{0D108BD9-81ED-4DB2-BD59-A6C34878D82A}">
                    <a16:rowId xmlns:a16="http://schemas.microsoft.com/office/drawing/2014/main" val="3065233159"/>
                  </a:ext>
                </a:extLst>
              </a:tr>
              <a:tr h="370840">
                <a:tc>
                  <a:txBody>
                    <a:bodyPr/>
                    <a:lstStyle/>
                    <a:p>
                      <a:r>
                        <a:rPr lang="en-US" dirty="0" err="1"/>
                        <a:t>AllowStickersAndMemes</a:t>
                      </a:r>
                      <a:endParaRPr lang="en-US" dirty="0"/>
                    </a:p>
                  </a:txBody>
                  <a:tcPr/>
                </a:tc>
                <a:tc>
                  <a:txBody>
                    <a:bodyPr/>
                    <a:lstStyle/>
                    <a:p>
                      <a:r>
                        <a:rPr lang="en-US" dirty="0"/>
                        <a:t>$False</a:t>
                      </a:r>
                    </a:p>
                  </a:txBody>
                  <a:tcPr/>
                </a:tc>
                <a:extLst>
                  <a:ext uri="{0D108BD9-81ED-4DB2-BD59-A6C34878D82A}">
                    <a16:rowId xmlns:a16="http://schemas.microsoft.com/office/drawing/2014/main" val="2306027783"/>
                  </a:ext>
                </a:extLst>
              </a:tr>
            </a:tbl>
          </a:graphicData>
        </a:graphic>
      </p:graphicFrame>
    </p:spTree>
    <p:extLst>
      <p:ext uri="{BB962C8B-B14F-4D97-AF65-F5344CB8AC3E}">
        <p14:creationId xmlns:p14="http://schemas.microsoft.com/office/powerpoint/2010/main" val="229594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1D6931-3B1E-429A-8015-116C1BDDCB11}"/>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A7DFF286-6ED9-4AA9-91A4-01A62A968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6">
            <a:extLst>
              <a:ext uri="{FF2B5EF4-FFF2-40B4-BE49-F238E27FC236}">
                <a16:creationId xmlns:a16="http://schemas.microsoft.com/office/drawing/2014/main" id="{7CDA0352-86BD-4EB1-9E6C-759180E599B2}"/>
              </a:ext>
            </a:extLst>
          </p:cNvPr>
          <p:cNvSpPr txBox="1">
            <a:spLocks/>
          </p:cNvSpPr>
          <p:nvPr/>
        </p:nvSpPr>
        <p:spPr>
          <a:xfrm>
            <a:off x="2079625" y="431841"/>
            <a:ext cx="9144000" cy="553998"/>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defTabSz="914400">
              <a:lnSpc>
                <a:spcPct val="90000"/>
              </a:lnSpc>
            </a:pPr>
            <a:r>
              <a:rPr lang="en-US" sz="3200" dirty="0">
                <a:solidFill>
                  <a:schemeClr val="tx1"/>
                </a:solidFill>
                <a:ea typeface="+mj-ea"/>
                <a:cs typeface="+mj-cs"/>
              </a:rPr>
              <a:t>Additional Resources</a:t>
            </a:r>
          </a:p>
        </p:txBody>
      </p:sp>
      <p:sp>
        <p:nvSpPr>
          <p:cNvPr id="12" name="TextBox 11">
            <a:extLst>
              <a:ext uri="{FF2B5EF4-FFF2-40B4-BE49-F238E27FC236}">
                <a16:creationId xmlns:a16="http://schemas.microsoft.com/office/drawing/2014/main" id="{6D8416B7-FF60-40A8-B670-070688E14F43}"/>
              </a:ext>
            </a:extLst>
          </p:cNvPr>
          <p:cNvSpPr txBox="1"/>
          <p:nvPr/>
        </p:nvSpPr>
        <p:spPr>
          <a:xfrm>
            <a:off x="876300" y="1857375"/>
            <a:ext cx="10896600"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YouTube channel:</a:t>
            </a:r>
          </a:p>
          <a:p>
            <a:pPr lvl="1"/>
            <a:r>
              <a:rPr lang="en-US" sz="200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hlinkClick r:id="rId4"/>
              </a:rPr>
              <a:t>aka.ms/O365DSCVideos</a:t>
            </a:r>
            <a:endParaRPr lang="en-US" sz="2000" dirty="0">
              <a:gradFill>
                <a:gsLst>
                  <a:gs pos="2917">
                    <a:schemeClr val="tx1"/>
                  </a:gs>
                  <a:gs pos="30000">
                    <a:schemeClr val="tx1"/>
                  </a:gs>
                </a:gsLst>
                <a:lin ang="5400000" scaled="0"/>
              </a:gradFill>
            </a:endParaRPr>
          </a:p>
          <a:p>
            <a:pPr lvl="1"/>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Microsoft Virtual Academy session on DSC and ReverseDSC</a:t>
            </a:r>
          </a:p>
          <a:p>
            <a:r>
              <a:rPr lang="en-US" sz="2000" dirty="0">
                <a:gradFill>
                  <a:gsLst>
                    <a:gs pos="2917">
                      <a:schemeClr val="tx1"/>
                    </a:gs>
                    <a:gs pos="30000">
                      <a:schemeClr val="tx1"/>
                    </a:gs>
                  </a:gsLst>
                  <a:lin ang="5400000" scaled="0"/>
                </a:gradFill>
              </a:rPr>
              <a:t>	</a:t>
            </a:r>
            <a:r>
              <a:rPr lang="en-US" sz="2000" dirty="0">
                <a:hlinkClick r:id="rId5"/>
              </a:rPr>
              <a:t>https://channel9.msdn.com/Series/SharePoint-Automation-with-DSC</a:t>
            </a:r>
            <a:endParaRPr lang="en-US" sz="2000" dirty="0"/>
          </a:p>
          <a:p>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Nik Charlebois’ Blog</a:t>
            </a:r>
          </a:p>
          <a:p>
            <a:r>
              <a:rPr lang="en-US" sz="200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hlinkClick r:id="rId6"/>
              </a:rPr>
              <a:t>https://NikCharlebois.com</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420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4D6A-8B08-460D-BB05-58196593975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0604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Desired State Configuration</a:t>
            </a:r>
          </a:p>
        </p:txBody>
      </p:sp>
      <p:sp>
        <p:nvSpPr>
          <p:cNvPr id="4" name="TextBox 3">
            <a:extLst>
              <a:ext uri="{FF2B5EF4-FFF2-40B4-BE49-F238E27FC236}">
                <a16:creationId xmlns:a16="http://schemas.microsoft.com/office/drawing/2014/main" id="{73DD210E-154A-433A-A9CC-BB442BC0CC3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0F38FEDC-4370-4722-AB8E-F4366DDB0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1119CFC-E6D3-4D2F-85BB-36916CC0BEF0}"/>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205790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a:xfrm>
            <a:off x="2135909" y="447167"/>
            <a:ext cx="9144000" cy="553998"/>
          </a:xfrm>
        </p:spPr>
        <p:txBody>
          <a:bodyPr vert="horz" lIns="91440" tIns="45720" rIns="91440" bIns="45720" rtlCol="0" anchor="ctr">
            <a:normAutofit fontScale="90000"/>
          </a:bodyPr>
          <a:lstStyle/>
          <a:p>
            <a:pPr defTabSz="914400">
              <a:lnSpc>
                <a:spcPct val="90000"/>
              </a:lnSpc>
            </a:pPr>
            <a:r>
              <a:rPr lang="en-US" sz="3700" dirty="0">
                <a:solidFill>
                  <a:schemeClr val="tx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type="body" sz="quarter" idx="12"/>
          </p:nvPr>
        </p:nvSpPr>
        <p:spPr>
          <a:xfrm>
            <a:off x="1415251" y="2826335"/>
            <a:ext cx="9144000" cy="307777"/>
          </a:xfrm>
        </p:spPr>
        <p:txBody>
          <a:bodyPr vert="horz" lIns="91440" tIns="45720" rIns="91440" bIns="45720" rtlCol="0" anchor="ctr">
            <a:noAutofit/>
          </a:bodyPr>
          <a:lstStyle/>
          <a:p>
            <a:pPr marL="342900" indent="-228600" defTabSz="914400">
              <a:lnSpc>
                <a:spcPct val="90000"/>
              </a:lnSpc>
              <a:buFont typeface="Arial" panose="020B0604020202020204" pitchFamily="34" charset="0"/>
              <a:buChar char="•"/>
            </a:pPr>
            <a:r>
              <a:rPr lang="en-US" sz="2400" dirty="0">
                <a:solidFill>
                  <a:srgbClr val="000000"/>
                </a:solidFill>
              </a:rPr>
              <a:t>Deployment Automation and monitoring solution;</a:t>
            </a:r>
          </a:p>
          <a:p>
            <a:pPr marL="342900" indent="-228600" defTabSz="914400">
              <a:lnSpc>
                <a:spcPct val="90000"/>
              </a:lnSpc>
              <a:buFont typeface="Arial" panose="020B0604020202020204" pitchFamily="34" charset="0"/>
              <a:buChar char="•"/>
            </a:pPr>
            <a:endParaRPr lang="en-US" sz="2400" dirty="0">
              <a:solidFill>
                <a:srgbClr val="000000"/>
              </a:solidFill>
            </a:endParaRPr>
          </a:p>
          <a:p>
            <a:pPr marL="342900" indent="-228600" defTabSz="914400">
              <a:lnSpc>
                <a:spcPct val="90000"/>
              </a:lnSpc>
              <a:buFont typeface="Arial" panose="020B0604020202020204" pitchFamily="34" charset="0"/>
              <a:buChar char="•"/>
            </a:pPr>
            <a:r>
              <a:rPr lang="en-US" sz="2400" dirty="0">
                <a:solidFill>
                  <a:srgbClr val="000000"/>
                </a:solidFill>
              </a:rPr>
              <a:t>Ensures that environments get to &amp; stay in their Desired State;</a:t>
            </a:r>
          </a:p>
          <a:p>
            <a:pPr marL="342900" indent="-228600" defTabSz="914400">
              <a:lnSpc>
                <a:spcPct val="90000"/>
              </a:lnSpc>
              <a:buFont typeface="Arial" panose="020B0604020202020204" pitchFamily="34" charset="0"/>
              <a:buChar char="•"/>
            </a:pPr>
            <a:endParaRPr lang="en-US" sz="2400" dirty="0">
              <a:solidFill>
                <a:srgbClr val="000000"/>
              </a:solidFill>
            </a:endParaRPr>
          </a:p>
          <a:p>
            <a:pPr marL="342900" indent="-228600" defTabSz="914400">
              <a:lnSpc>
                <a:spcPct val="90000"/>
              </a:lnSpc>
              <a:buFont typeface="Arial" panose="020B0604020202020204" pitchFamily="34" charset="0"/>
              <a:buChar char="•"/>
            </a:pPr>
            <a:r>
              <a:rPr lang="en-US" sz="2400" dirty="0">
                <a:solidFill>
                  <a:srgbClr val="000000"/>
                </a:solidFill>
              </a:rPr>
              <a:t>PowerShell 4.0+ (therefore no support for SP2010);</a:t>
            </a:r>
          </a:p>
        </p:txBody>
      </p:sp>
      <p:sp>
        <p:nvSpPr>
          <p:cNvPr id="4" name="TextBox 3">
            <a:extLst>
              <a:ext uri="{FF2B5EF4-FFF2-40B4-BE49-F238E27FC236}">
                <a16:creationId xmlns:a16="http://schemas.microsoft.com/office/drawing/2014/main" id="{7DD79CDE-CBF1-4D81-8752-F7FA78E7C270}"/>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8" name="Picture 7" descr="See the source image">
            <a:extLst>
              <a:ext uri="{FF2B5EF4-FFF2-40B4-BE49-F238E27FC236}">
                <a16:creationId xmlns:a16="http://schemas.microsoft.com/office/drawing/2014/main" id="{D95C8757-9CF1-424B-A888-21555A6CD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B6AA18E-EB3D-42EC-A974-403A0C3166C7}"/>
              </a:ext>
            </a:extLst>
          </p:cNvPr>
          <p:cNvPicPr>
            <a:picLocks noChangeAspect="1"/>
          </p:cNvPicPr>
          <p:nvPr/>
        </p:nvPicPr>
        <p:blipFill>
          <a:blip r:embed="rId4"/>
          <a:stretch>
            <a:fillRect/>
          </a:stretch>
        </p:blipFill>
        <p:spPr>
          <a:xfrm>
            <a:off x="-18380" y="-4594"/>
            <a:ext cx="119429" cy="6858000"/>
          </a:xfrm>
          <a:prstGeom prst="rect">
            <a:avLst/>
          </a:prstGeom>
        </p:spPr>
      </p:pic>
      <p:pic>
        <p:nvPicPr>
          <p:cNvPr id="1026" name="Picture 2" descr="See the source image">
            <a:extLst>
              <a:ext uri="{FF2B5EF4-FFF2-40B4-BE49-F238E27FC236}">
                <a16:creationId xmlns:a16="http://schemas.microsoft.com/office/drawing/2014/main" id="{DF36611E-D6C7-4C96-B638-A428E0D709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4484" y="387777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97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a:xfrm>
            <a:off x="2021788" y="463792"/>
            <a:ext cx="9144000" cy="553998"/>
          </a:xfrm>
        </p:spPr>
        <p:txBody>
          <a:bodyPr vert="horz" lIns="91440" tIns="45720" rIns="91440" bIns="45720" rtlCol="0" anchor="ctr">
            <a:normAutofit fontScale="90000"/>
          </a:bodyPr>
          <a:lstStyle/>
          <a:p>
            <a:pPr defTabSz="914400">
              <a:lnSpc>
                <a:spcPct val="90000"/>
              </a:lnSpc>
            </a:pPr>
            <a:r>
              <a:rPr lang="en-US" sz="4400" dirty="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type="body" sz="quarter" idx="12"/>
          </p:nvPr>
        </p:nvSpPr>
        <p:spPr>
          <a:xfrm>
            <a:off x="695036" y="2189018"/>
            <a:ext cx="9144000" cy="307777"/>
          </a:xfrm>
        </p:spPr>
        <p:txBody>
          <a:bodyPr vert="horz" lIns="91440" tIns="45720" rIns="91440" bIns="45720" rtlCol="0">
            <a:normAutofit fontScale="85000" lnSpcReduction="20000"/>
          </a:bodyPr>
          <a:lstStyle/>
          <a:p>
            <a:pPr marL="342900" indent="-228600" defTabSz="914400">
              <a:lnSpc>
                <a:spcPct val="90000"/>
              </a:lnSpc>
              <a:buFont typeface="Arial" panose="020B0604020202020204" pitchFamily="34" charset="0"/>
              <a:buChar char="•"/>
            </a:pPr>
            <a:r>
              <a:rPr lang="en-US" sz="2400" dirty="0">
                <a:solidFill>
                  <a:schemeClr val="tx1"/>
                </a:solidFill>
              </a:rPr>
              <a:t>It’s a Declarative approach</a:t>
            </a:r>
            <a:r>
              <a:rPr lang="en-US" sz="2400" dirty="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4" name="Picture 3">
            <a:extLst>
              <a:ext uri="{FF2B5EF4-FFF2-40B4-BE49-F238E27FC236}">
                <a16:creationId xmlns:a16="http://schemas.microsoft.com/office/drawing/2014/main" id="{68226EB7-F4F0-40DA-98FF-7F6C746166F0}"/>
              </a:ext>
            </a:extLst>
          </p:cNvPr>
          <p:cNvPicPr>
            <a:picLocks noChangeAspect="1"/>
          </p:cNvPicPr>
          <p:nvPr/>
        </p:nvPicPr>
        <p:blipFill>
          <a:blip r:embed="rId3"/>
          <a:stretch>
            <a:fillRect/>
          </a:stretch>
        </p:blipFill>
        <p:spPr>
          <a:xfrm>
            <a:off x="1460809" y="2672612"/>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38CDFBA-8FAA-4EC4-A162-200B9E129F30}"/>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8" name="Picture 7" descr="See the source image">
            <a:extLst>
              <a:ext uri="{FF2B5EF4-FFF2-40B4-BE49-F238E27FC236}">
                <a16:creationId xmlns:a16="http://schemas.microsoft.com/office/drawing/2014/main" id="{10462D2E-500C-414E-9957-4A84521CC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8DA972-3C5B-4EB8-BCA5-B01E6320B12D}"/>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3271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a:xfrm>
            <a:off x="2021788" y="455285"/>
            <a:ext cx="9144000" cy="553998"/>
          </a:xfrm>
        </p:spPr>
        <p:txBody>
          <a:bodyPr vert="horz" lIns="91440" tIns="45720" rIns="91440" bIns="45720" rtlCol="0" anchor="ctr">
            <a:normAutofit fontScale="90000"/>
          </a:bodyPr>
          <a:lstStyle/>
          <a:p>
            <a:pPr defTabSz="914400">
              <a:lnSpc>
                <a:spcPct val="90000"/>
              </a:lnSpc>
            </a:pPr>
            <a:r>
              <a:rPr lang="en-US" sz="4400" dirty="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type="body" sz="quarter" idx="12"/>
          </p:nvPr>
        </p:nvSpPr>
        <p:spPr>
          <a:xfrm>
            <a:off x="151937" y="2761275"/>
            <a:ext cx="9144000" cy="307777"/>
          </a:xfrm>
        </p:spPr>
        <p:txBody>
          <a:bodyPr vert="horz" lIns="91440" tIns="45720" rIns="91440" bIns="45720" rtlCol="0">
            <a:noAutofit/>
          </a:bodyPr>
          <a:lstStyle/>
          <a:p>
            <a:pPr marL="114300" indent="0" defTabSz="914400">
              <a:lnSpc>
                <a:spcPct val="90000"/>
              </a:lnSpc>
              <a:buNone/>
            </a:pPr>
            <a:r>
              <a:rPr lang="en-US" sz="2400" b="1" u="sng" dirty="0">
                <a:solidFill>
                  <a:schemeClr val="tx1"/>
                </a:solidFill>
              </a:rPr>
              <a:t>Declarative:</a:t>
            </a:r>
            <a:endParaRPr lang="en-US" sz="2400" b="1" u="sng"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marL="0" indent="0" defTabSz="914400">
              <a:lnSpc>
                <a:spcPct val="90000"/>
              </a:lnSpc>
              <a:buNone/>
            </a:pPr>
            <a:r>
              <a:rPr lang="en-US" sz="2400" dirty="0">
                <a:solidFill>
                  <a:schemeClr val="tx1"/>
                </a:solidFill>
              </a:rPr>
              <a:t>  </a:t>
            </a:r>
          </a:p>
          <a:p>
            <a:pPr marL="0" indent="0" defTabSz="914400">
              <a:lnSpc>
                <a:spcPct val="90000"/>
              </a:lnSpc>
              <a:buNone/>
            </a:pPr>
            <a:endParaRPr lang="en-US" sz="2400" b="1" u="sng" dirty="0">
              <a:solidFill>
                <a:schemeClr val="tx1"/>
              </a:solidFill>
            </a:endParaRPr>
          </a:p>
          <a:p>
            <a:pPr marL="0" indent="0" defTabSz="914400">
              <a:lnSpc>
                <a:spcPct val="90000"/>
              </a:lnSpc>
              <a:buNone/>
            </a:pPr>
            <a:r>
              <a:rPr lang="en-US" sz="2400" dirty="0">
                <a:solidFill>
                  <a:schemeClr val="tx1"/>
                </a:solidFill>
              </a:rPr>
              <a:t>  </a:t>
            </a:r>
            <a:r>
              <a:rPr lang="en-US" sz="2400" b="1" u="sng" dirty="0">
                <a:solidFill>
                  <a:schemeClr val="tx1"/>
                </a:solidFill>
              </a:rPr>
              <a:t>Imperative:</a:t>
            </a:r>
            <a:endParaRPr lang="en-US" sz="2400" b="1" u="sng" dirty="0">
              <a:solidFill>
                <a:schemeClr val="tx1"/>
              </a:solidFill>
              <a:latin typeface="+mn-lt"/>
              <a:cs typeface="+mn-cs"/>
            </a:endParaRPr>
          </a:p>
        </p:txBody>
      </p:sp>
      <p:pic>
        <p:nvPicPr>
          <p:cNvPr id="5" name="Picture 4">
            <a:extLst>
              <a:ext uri="{FF2B5EF4-FFF2-40B4-BE49-F238E27FC236}">
                <a16:creationId xmlns:a16="http://schemas.microsoft.com/office/drawing/2014/main" id="{A87C569C-E724-48FA-879E-E210C1E5BFA6}"/>
              </a:ext>
            </a:extLst>
          </p:cNvPr>
          <p:cNvPicPr>
            <a:picLocks noChangeAspect="1"/>
          </p:cNvPicPr>
          <p:nvPr/>
        </p:nvPicPr>
        <p:blipFill>
          <a:blip r:embed="rId3"/>
          <a:stretch>
            <a:fillRect/>
          </a:stretch>
        </p:blipFill>
        <p:spPr>
          <a:xfrm>
            <a:off x="2205194" y="4914437"/>
            <a:ext cx="6886625" cy="885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F09DAAD-00B6-4EBE-8C19-29F4E228224C}"/>
              </a:ext>
            </a:extLst>
          </p:cNvPr>
          <p:cNvPicPr>
            <a:picLocks noChangeAspect="1"/>
          </p:cNvPicPr>
          <p:nvPr/>
        </p:nvPicPr>
        <p:blipFill>
          <a:blip r:embed="rId4"/>
          <a:stretch>
            <a:fillRect/>
          </a:stretch>
        </p:blipFill>
        <p:spPr>
          <a:xfrm>
            <a:off x="2205194" y="2029755"/>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FCCCEFB7-2D5F-45E1-A0E8-42920B32F283}"/>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7" name="Picture 6" descr="See the source image">
            <a:extLst>
              <a:ext uri="{FF2B5EF4-FFF2-40B4-BE49-F238E27FC236}">
                <a16:creationId xmlns:a16="http://schemas.microsoft.com/office/drawing/2014/main" id="{7DDB8514-3BD6-492D-A563-03968A1016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BCE47B6-7B78-4EDF-AC22-71F865F369BE}"/>
              </a:ext>
            </a:extLst>
          </p:cNvPr>
          <p:cNvPicPr>
            <a:picLocks noChangeAspect="1"/>
          </p:cNvPicPr>
          <p:nvPr/>
        </p:nvPicPr>
        <p:blipFill>
          <a:blip r:embed="rId6"/>
          <a:stretch>
            <a:fillRect/>
          </a:stretch>
        </p:blipFill>
        <p:spPr>
          <a:xfrm>
            <a:off x="-18380" y="-4594"/>
            <a:ext cx="119429" cy="6858000"/>
          </a:xfrm>
          <a:prstGeom prst="rect">
            <a:avLst/>
          </a:prstGeom>
        </p:spPr>
      </p:pic>
    </p:spTree>
    <p:extLst>
      <p:ext uri="{BB962C8B-B14F-4D97-AF65-F5344CB8AC3E}">
        <p14:creationId xmlns:p14="http://schemas.microsoft.com/office/powerpoint/2010/main" val="248306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customXml/itemProps2.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1891</TotalTime>
  <Words>2089</Words>
  <Application>Microsoft Office PowerPoint</Application>
  <PresentationFormat>Widescreen</PresentationFormat>
  <Paragraphs>442</Paragraphs>
  <Slides>55</Slides>
  <Notes>22</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Arial</vt:lpstr>
      <vt:lpstr>Arial Nova Light</vt:lpstr>
      <vt:lpstr>Consolas</vt:lpstr>
      <vt:lpstr>Segoe</vt:lpstr>
      <vt:lpstr>Segoe UI</vt:lpstr>
      <vt:lpstr>Segoe UI Light</vt:lpstr>
      <vt:lpstr>Segoe UI Semibold</vt:lpstr>
      <vt:lpstr>Segoe UI Semilight</vt:lpstr>
      <vt:lpstr>Wingdings</vt:lpstr>
      <vt:lpstr>WHITE TEMPLATE</vt:lpstr>
      <vt:lpstr>5-30055_SharePoint Template 2012 - 16x9 - White Background</vt:lpstr>
      <vt:lpstr>9-51052_Microsoft_Ready_Template_Light</vt:lpstr>
      <vt:lpstr>Aka.ms/SPTC</vt:lpstr>
      <vt:lpstr>‏@NikCharlebois</vt:lpstr>
      <vt:lpstr>Managing Expectations</vt:lpstr>
      <vt:lpstr>Agenda</vt:lpstr>
      <vt:lpstr>Famous Last Words</vt:lpstr>
      <vt:lpstr>Desired State Configuration</vt:lpstr>
      <vt:lpstr>PowerShell DSC (10,000 feet overview)</vt:lpstr>
      <vt:lpstr>Difference with Classic PowerShell</vt:lpstr>
      <vt:lpstr>Difference with Classic PowerShell</vt:lpstr>
      <vt:lpstr>Monitor Configuration Drifts</vt:lpstr>
      <vt:lpstr>Ensure</vt:lpstr>
      <vt:lpstr>DSC Modules</vt:lpstr>
      <vt:lpstr>Demo 1</vt:lpstr>
      <vt:lpstr>Office365DSC</vt:lpstr>
      <vt:lpstr>What does Office 365 DSC have to offer?</vt:lpstr>
      <vt:lpstr>Office365DSC</vt:lpstr>
      <vt:lpstr>Logic Flow</vt:lpstr>
      <vt:lpstr>Community</vt:lpstr>
      <vt:lpstr>PowerPoint Presentation</vt:lpstr>
      <vt:lpstr>PowerPoint Presentation</vt:lpstr>
      <vt:lpstr>PowerPoint Presentation</vt:lpstr>
      <vt:lpstr>Partner – SysKit Trace</vt:lpstr>
      <vt:lpstr>Demo 2</vt:lpstr>
      <vt:lpstr>ReverseDSC</vt:lpstr>
      <vt:lpstr>ReverseDSC</vt:lpstr>
      <vt:lpstr>ReverseDSC Scenarios</vt:lpstr>
      <vt:lpstr>Demo 3</vt:lpstr>
      <vt:lpstr>Demo 4</vt:lpstr>
      <vt:lpstr>Azure Automation</vt:lpstr>
      <vt:lpstr>Dedicated Virtual Machine Agent</vt:lpstr>
      <vt:lpstr>Pull Server</vt:lpstr>
      <vt:lpstr>Overview of AADSC</vt:lpstr>
      <vt:lpstr>Overview of AADSC[…]</vt:lpstr>
      <vt:lpstr>Process – With Dedicated VM Agent</vt:lpstr>
      <vt:lpstr>Azure Automation</vt:lpstr>
      <vt:lpstr>Azure DevOPS</vt:lpstr>
      <vt:lpstr>Azure DevOPS</vt:lpstr>
      <vt:lpstr>“Agentless Process” with Pipelines</vt:lpstr>
      <vt:lpstr>Monitoring Process</vt:lpstr>
      <vt:lpstr>Demo 5</vt:lpstr>
      <vt:lpstr>Roadmap</vt:lpstr>
      <vt:lpstr>PowerPoint Presentation</vt:lpstr>
      <vt:lpstr>ChatOPS</vt:lpstr>
      <vt:lpstr>Scenario #1</vt:lpstr>
      <vt:lpstr>PowerPoint Presentation</vt:lpstr>
      <vt:lpstr>PowerPoint Presentation</vt:lpstr>
      <vt:lpstr>PowerPoint Presentation</vt:lpstr>
      <vt:lpstr>PowerPoint Presentation</vt:lpstr>
      <vt:lpstr>PowerPoint Presentation</vt:lpstr>
      <vt:lpstr>Scenario #2</vt:lpstr>
      <vt:lpstr>PowerPoint Presentation</vt:lpstr>
      <vt:lpstr>Scenario #3</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Charlebois</dc:creator>
  <cp:lastModifiedBy>Nik Charlebois</cp:lastModifiedBy>
  <cp:revision>11</cp:revision>
  <dcterms:created xsi:type="dcterms:W3CDTF">2020-02-18T21:46:18Z</dcterms:created>
  <dcterms:modified xsi:type="dcterms:W3CDTF">2020-02-20T05:24:12Z</dcterms:modified>
</cp:coreProperties>
</file>